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2" r:id="rId3"/>
    <p:sldId id="260" r:id="rId4"/>
    <p:sldId id="263" r:id="rId5"/>
    <p:sldId id="257" r:id="rId6"/>
    <p:sldId id="258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E1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8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0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D77D853-05E6-41AC-88F3-BF5C8029E473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3484D20-F845-497C-B6B0-01A415749B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737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CC5A63A-B2BD-4AB6-AFB7-044EA566513E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4A862C5-6262-4A02-9A15-6B9EAC395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460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336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047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8694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59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320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730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727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4463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6606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6209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03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862C5-6262-4A02-9A15-6B9EAC39570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3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733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37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075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023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96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713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973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47631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245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431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85DA7-4F61-46A2-8739-42F0F61B3E4C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60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E285DA7-4F61-46A2-8739-42F0F61B3E4C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3EAF9-4CF9-44CE-B980-6C55E3D09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734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61150" y="49365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outerShdw blurRad="50800" dist="38100" dir="10800000" algn="r">
                    <a:schemeClr val="tx1">
                      <a:alpha val="40000"/>
                    </a:schemeClr>
                  </a:outerShdw>
                </a:effectLst>
                <a:latin typeface="Cambria" panose="02040503050406030204" pitchFamily="18" charset="0"/>
              </a:rPr>
              <a:t>Senator Mike Rounds 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outerShdw blurRad="50800" dist="38100" dir="10800000" algn="r">
                    <a:schemeClr val="tx1">
                      <a:alpha val="40000"/>
                    </a:schemeClr>
                  </a:outerShdw>
                </a:effectLst>
                <a:latin typeface="Cambria" panose="02040503050406030204" pitchFamily="18" charset="0"/>
              </a:rPr>
              <a:t>Service Academy Day</a:t>
            </a:r>
            <a:endParaRPr lang="en-US" sz="36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792" y="2584289"/>
            <a:ext cx="3230500" cy="4038600"/>
          </a:xfrm>
          <a:prstGeom prst="rect">
            <a:avLst/>
          </a:prstGeom>
          <a:ln>
            <a:solidFill>
              <a:srgbClr val="002060"/>
            </a:solidFill>
          </a:ln>
        </p:spPr>
      </p:pic>
      <p:grpSp>
        <p:nvGrpSpPr>
          <p:cNvPr id="17" name="Group 16"/>
          <p:cNvGrpSpPr/>
          <p:nvPr/>
        </p:nvGrpSpPr>
        <p:grpSpPr>
          <a:xfrm>
            <a:off x="1791970" y="1343592"/>
            <a:ext cx="5560060" cy="1103944"/>
            <a:chOff x="0" y="16831"/>
            <a:chExt cx="5560060" cy="1103944"/>
          </a:xfrm>
        </p:grpSpPr>
        <p:grpSp>
          <p:nvGrpSpPr>
            <p:cNvPr id="18" name="seals"/>
            <p:cNvGrpSpPr/>
            <p:nvPr/>
          </p:nvGrpSpPr>
          <p:grpSpPr>
            <a:xfrm>
              <a:off x="0" y="16831"/>
              <a:ext cx="5560060" cy="1102572"/>
              <a:chOff x="0" y="0"/>
              <a:chExt cx="5751020" cy="1140921"/>
            </a:xfrm>
          </p:grpSpPr>
          <p:grpSp>
            <p:nvGrpSpPr>
              <p:cNvPr id="20" name="Group 19"/>
              <p:cNvGrpSpPr/>
              <p:nvPr/>
            </p:nvGrpSpPr>
            <p:grpSpPr>
              <a:xfrm>
                <a:off x="9525" y="0"/>
                <a:ext cx="5741495" cy="1140920"/>
                <a:chOff x="0" y="0"/>
                <a:chExt cx="5741495" cy="1140920"/>
              </a:xfrm>
            </p:grpSpPr>
            <p:sp>
              <p:nvSpPr>
                <p:cNvPr id="26" name="Oval 25"/>
                <p:cNvSpPr/>
                <p:nvPr/>
              </p:nvSpPr>
              <p:spPr>
                <a:xfrm>
                  <a:off x="3448050" y="0"/>
                  <a:ext cx="1131395" cy="113139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7" name="Oval 26"/>
                <p:cNvSpPr/>
                <p:nvPr/>
              </p:nvSpPr>
              <p:spPr>
                <a:xfrm>
                  <a:off x="2314662" y="1"/>
                  <a:ext cx="1102732" cy="11312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8" name="Oval 27"/>
                <p:cNvSpPr/>
                <p:nvPr/>
              </p:nvSpPr>
              <p:spPr>
                <a:xfrm>
                  <a:off x="1143000" y="0"/>
                  <a:ext cx="1131395" cy="113139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9" name="Oval 28"/>
                <p:cNvSpPr/>
                <p:nvPr/>
              </p:nvSpPr>
              <p:spPr>
                <a:xfrm>
                  <a:off x="0" y="0"/>
                  <a:ext cx="1131395" cy="113139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0" name="Oval 29"/>
                <p:cNvSpPr/>
                <p:nvPr/>
              </p:nvSpPr>
              <p:spPr>
                <a:xfrm>
                  <a:off x="4610100" y="9525"/>
                  <a:ext cx="1131395" cy="113139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1" name="Group 20"/>
              <p:cNvGrpSpPr/>
              <p:nvPr/>
            </p:nvGrpSpPr>
            <p:grpSpPr>
              <a:xfrm>
                <a:off x="0" y="1"/>
                <a:ext cx="4575734" cy="1140920"/>
                <a:chOff x="0" y="0"/>
                <a:chExt cx="5909310" cy="1473689"/>
              </a:xfrm>
            </p:grpSpPr>
            <p:pic>
              <p:nvPicPr>
                <p:cNvPr id="22" name="Picture 21" descr="http://www.defense.gov/multimedia/web_graphics/army/USAc.jpg"/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1461135" cy="146113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3" name="Picture 22" descr="http://www.defense.gov/multimedia/web_graphics/navy/USNc.jpg"/>
                <p:cNvPicPr>
                  <a:picLocks noChangeAspect="1"/>
                </p:cNvPicPr>
                <p:nvPr/>
              </p:nvPicPr>
              <p:blipFill>
                <a:blip r:embed="rId6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86890" y="12553"/>
                  <a:ext cx="1461134" cy="146113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4" name="Picture 23" descr="http://www.defense.gov/multimedia/web_graphics/airforce/USAFc.jpg"/>
                <p:cNvPicPr>
                  <a:picLocks noChangeAspect="1"/>
                </p:cNvPicPr>
                <p:nvPr/>
              </p:nvPicPr>
              <p:blipFill>
                <a:blip r:embed="rId7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48175" y="0"/>
                  <a:ext cx="1461135" cy="146113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pic>
          <p:nvPicPr>
            <p:cNvPr id="19" name="Picture 18" descr="http://www.defense.gov/multimedia/web_graphics/marines/USMCc.jpg"/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3630" y="27305"/>
              <a:ext cx="1093470" cy="109347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1222" y="1328490"/>
            <a:ext cx="1153514" cy="1141979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991600" cy="6324600"/>
          </a:xfrm>
        </p:spPr>
        <p:txBody>
          <a:bodyPr>
            <a:normAutofit/>
          </a:bodyPr>
          <a:lstStyle/>
          <a:p>
            <a:endParaRPr lang="en-US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b="1" u="sng" dirty="0">
                <a:solidFill>
                  <a:srgbClr val="002060"/>
                </a:solidFill>
                <a:latin typeface="Cambria" panose="02040503050406030204" pitchFamily="18" charset="0"/>
              </a:rPr>
              <a:t>Step 3: Continued</a:t>
            </a:r>
          </a:p>
          <a:p>
            <a:pPr marL="0" indent="0">
              <a:buNone/>
            </a:pPr>
            <a:endParaRPr lang="en-US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lvl="1"/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Letters of Recommendation </a:t>
            </a:r>
          </a:p>
          <a:p>
            <a:pPr lvl="2"/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Please include in your compiled packet </a:t>
            </a:r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three letters of recommendation</a:t>
            </a:r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, with at least one written by a teacher or administrator. Letters should be signed by the recommender. If letters appear manipulated or tampered, they can be thrown out from your packet. </a:t>
            </a:r>
          </a:p>
          <a:p>
            <a:pPr lvl="1"/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Be sure to include all items on checklist (see application).</a:t>
            </a:r>
          </a:p>
          <a:p>
            <a:pPr marL="0" indent="0">
              <a:buNone/>
            </a:pPr>
            <a:endParaRPr lang="en-US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en-US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b="1" u="sng" dirty="0">
                <a:solidFill>
                  <a:srgbClr val="002060"/>
                </a:solidFill>
                <a:latin typeface="Cambria" panose="02040503050406030204" pitchFamily="18" charset="0"/>
              </a:rPr>
              <a:t>Step 4:</a:t>
            </a:r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 When your entire application is complete, you will receive an email notifying you. There is no need to contact our office in the meantime. </a:t>
            </a:r>
            <a:endParaRPr lang="en-US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endParaRPr lang="en-US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502" y="0"/>
            <a:ext cx="8229600" cy="914400"/>
          </a:xfrm>
        </p:spPr>
        <p:txBody>
          <a:bodyPr>
            <a:normAutofit/>
          </a:bodyPr>
          <a:lstStyle/>
          <a:p>
            <a:pPr algn="ctr"/>
            <a:b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Timeline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502" y="914400"/>
            <a:ext cx="8229600" cy="5638800"/>
          </a:xfrm>
        </p:spPr>
        <p:txBody>
          <a:bodyPr>
            <a:noAutofit/>
          </a:bodyPr>
          <a:lstStyle/>
          <a:p>
            <a:endParaRPr lang="en-US" sz="1800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sz="18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Spring:</a:t>
            </a:r>
            <a:r>
              <a:rPr lang="en-US" sz="18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sz="1800" dirty="0">
                <a:solidFill>
                  <a:srgbClr val="002060"/>
                </a:solidFill>
                <a:latin typeface="Cambria" panose="02040503050406030204" pitchFamily="18" charset="0"/>
              </a:rPr>
              <a:t>Contact the academies of your choice and open a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2060"/>
                </a:solidFill>
                <a:latin typeface="Cambria" panose="02040503050406030204" pitchFamily="18" charset="0"/>
              </a:rPr>
              <a:t>   pre-candidate file. </a:t>
            </a:r>
          </a:p>
          <a:p>
            <a:pPr lvl="1"/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You can also begin collecting the necessary data and documents to submit to our office for nominations.</a:t>
            </a:r>
          </a:p>
          <a:p>
            <a:endParaRPr lang="en-US" sz="1800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sz="18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October 10</a:t>
            </a:r>
            <a:r>
              <a:rPr lang="en-US" sz="1800" dirty="0">
                <a:solidFill>
                  <a:srgbClr val="002060"/>
                </a:solidFill>
                <a:latin typeface="Cambria" panose="02040503050406030204" pitchFamily="18" charset="0"/>
              </a:rPr>
              <a:t>:  </a:t>
            </a:r>
            <a:r>
              <a:rPr lang="en-US" sz="1800" b="1" dirty="0">
                <a:solidFill>
                  <a:srgbClr val="002060"/>
                </a:solidFill>
                <a:latin typeface="Cambria" panose="02040503050406030204" pitchFamily="18" charset="0"/>
              </a:rPr>
              <a:t>Senator Rounds completed application packet due</a:t>
            </a:r>
            <a:r>
              <a:rPr lang="en-US" sz="1800" dirty="0">
                <a:solidFill>
                  <a:srgbClr val="002060"/>
                </a:solidFill>
                <a:latin typeface="Cambria" panose="02040503050406030204" pitchFamily="18" charset="0"/>
              </a:rPr>
              <a:t>. Only completed packets received by </a:t>
            </a:r>
            <a:r>
              <a:rPr lang="en-US" sz="1800">
                <a:solidFill>
                  <a:srgbClr val="002060"/>
                </a:solidFill>
                <a:latin typeface="Cambria" panose="02040503050406030204" pitchFamily="18" charset="0"/>
              </a:rPr>
              <a:t>October 10 </a:t>
            </a:r>
            <a:r>
              <a:rPr lang="en-US" sz="1800" dirty="0">
                <a:solidFill>
                  <a:srgbClr val="002060"/>
                </a:solidFill>
                <a:latin typeface="Cambria" panose="02040503050406030204" pitchFamily="18" charset="0"/>
              </a:rPr>
              <a:t>will be accepted. </a:t>
            </a:r>
          </a:p>
          <a:p>
            <a:endParaRPr lang="en-US" sz="1800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sz="18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Mid-October</a:t>
            </a:r>
            <a:r>
              <a:rPr lang="en-US" sz="1800" dirty="0">
                <a:solidFill>
                  <a:srgbClr val="002060"/>
                </a:solidFill>
                <a:latin typeface="Cambria" panose="02040503050406030204" pitchFamily="18" charset="0"/>
              </a:rPr>
              <a:t>: Letters and email will be sent to you notifying you of your interview time and location.</a:t>
            </a:r>
          </a:p>
          <a:p>
            <a:endParaRPr lang="en-US" sz="1800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sz="18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November</a:t>
            </a:r>
            <a:r>
              <a:rPr lang="en-US" sz="1800" dirty="0">
                <a:solidFill>
                  <a:srgbClr val="002060"/>
                </a:solidFill>
                <a:latin typeface="Cambria" panose="02040503050406030204" pitchFamily="18" charset="0"/>
              </a:rPr>
              <a:t>:  Interviews with Senator Rounds Nomination Advisory Board may be conducted.  </a:t>
            </a:r>
          </a:p>
          <a:p>
            <a:endParaRPr lang="en-US" sz="1800" b="1" u="sng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sz="18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No Later Than December 31</a:t>
            </a:r>
            <a:r>
              <a:rPr lang="en-US" sz="1800" dirty="0">
                <a:solidFill>
                  <a:srgbClr val="002060"/>
                </a:solidFill>
                <a:latin typeface="Cambria" panose="02040503050406030204" pitchFamily="18" charset="0"/>
              </a:rPr>
              <a:t>:You will receive notification of nominations. </a:t>
            </a: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33E1F9"/>
            </a:gs>
            <a:gs pos="37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61150" y="49365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outerShdw blurRad="50800" dist="38100" dir="10800000" algn="r">
                    <a:schemeClr val="tx1">
                      <a:alpha val="40000"/>
                    </a:schemeClr>
                  </a:outerShdw>
                </a:effectLst>
                <a:latin typeface="Cambria" panose="02040503050406030204" pitchFamily="18" charset="0"/>
              </a:rPr>
              <a:t>Senator Mike Rounds 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outerShdw blurRad="50800" dist="38100" dir="10800000" algn="r">
                    <a:schemeClr val="tx1">
                      <a:alpha val="40000"/>
                    </a:schemeClr>
                  </a:outerShdw>
                </a:effectLst>
                <a:latin typeface="Cambria" panose="02040503050406030204" pitchFamily="18" charset="0"/>
              </a:rPr>
              <a:t>Service Academy Day</a:t>
            </a:r>
            <a:endParaRPr lang="en-US" sz="36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508899"/>
            <a:ext cx="3230500" cy="4038600"/>
          </a:xfrm>
          <a:prstGeom prst="rect">
            <a:avLst/>
          </a:prstGeom>
          <a:ln>
            <a:solidFill>
              <a:srgbClr val="002060"/>
            </a:solidFill>
          </a:ln>
        </p:spPr>
      </p:pic>
      <p:grpSp>
        <p:nvGrpSpPr>
          <p:cNvPr id="17" name="Group 16"/>
          <p:cNvGrpSpPr/>
          <p:nvPr/>
        </p:nvGrpSpPr>
        <p:grpSpPr>
          <a:xfrm>
            <a:off x="1791970" y="1343592"/>
            <a:ext cx="5560060" cy="1103944"/>
            <a:chOff x="0" y="16831"/>
            <a:chExt cx="5560060" cy="1103944"/>
          </a:xfrm>
        </p:grpSpPr>
        <p:grpSp>
          <p:nvGrpSpPr>
            <p:cNvPr id="18" name="seals"/>
            <p:cNvGrpSpPr/>
            <p:nvPr/>
          </p:nvGrpSpPr>
          <p:grpSpPr>
            <a:xfrm>
              <a:off x="0" y="16831"/>
              <a:ext cx="5560060" cy="1102572"/>
              <a:chOff x="0" y="0"/>
              <a:chExt cx="5751020" cy="1140921"/>
            </a:xfrm>
          </p:grpSpPr>
          <p:grpSp>
            <p:nvGrpSpPr>
              <p:cNvPr id="20" name="Group 19"/>
              <p:cNvGrpSpPr/>
              <p:nvPr/>
            </p:nvGrpSpPr>
            <p:grpSpPr>
              <a:xfrm>
                <a:off x="9525" y="0"/>
                <a:ext cx="5741495" cy="1140920"/>
                <a:chOff x="0" y="0"/>
                <a:chExt cx="5741495" cy="1140920"/>
              </a:xfrm>
            </p:grpSpPr>
            <p:sp>
              <p:nvSpPr>
                <p:cNvPr id="26" name="Oval 25"/>
                <p:cNvSpPr/>
                <p:nvPr/>
              </p:nvSpPr>
              <p:spPr>
                <a:xfrm>
                  <a:off x="3448050" y="0"/>
                  <a:ext cx="1131395" cy="113139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7" name="Oval 26"/>
                <p:cNvSpPr/>
                <p:nvPr/>
              </p:nvSpPr>
              <p:spPr>
                <a:xfrm>
                  <a:off x="2314662" y="1"/>
                  <a:ext cx="1102732" cy="11312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8" name="Oval 27"/>
                <p:cNvSpPr/>
                <p:nvPr/>
              </p:nvSpPr>
              <p:spPr>
                <a:xfrm>
                  <a:off x="1143000" y="0"/>
                  <a:ext cx="1131395" cy="113139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9" name="Oval 28"/>
                <p:cNvSpPr/>
                <p:nvPr/>
              </p:nvSpPr>
              <p:spPr>
                <a:xfrm>
                  <a:off x="0" y="0"/>
                  <a:ext cx="1131395" cy="113139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30" name="Oval 29"/>
                <p:cNvSpPr/>
                <p:nvPr/>
              </p:nvSpPr>
              <p:spPr>
                <a:xfrm>
                  <a:off x="4610100" y="9525"/>
                  <a:ext cx="1131395" cy="113139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1" name="Group 20"/>
              <p:cNvGrpSpPr/>
              <p:nvPr/>
            </p:nvGrpSpPr>
            <p:grpSpPr>
              <a:xfrm>
                <a:off x="0" y="1"/>
                <a:ext cx="4575734" cy="1140920"/>
                <a:chOff x="0" y="0"/>
                <a:chExt cx="5909310" cy="1473689"/>
              </a:xfrm>
            </p:grpSpPr>
            <p:pic>
              <p:nvPicPr>
                <p:cNvPr id="22" name="Picture 21" descr="http://www.defense.gov/multimedia/web_graphics/army/USAc.jpg"/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1461135" cy="146113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3" name="Picture 22" descr="http://www.defense.gov/multimedia/web_graphics/navy/USNc.jpg"/>
                <p:cNvPicPr>
                  <a:picLocks noChangeAspect="1"/>
                </p:cNvPicPr>
                <p:nvPr/>
              </p:nvPicPr>
              <p:blipFill>
                <a:blip r:embed="rId5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86890" y="12553"/>
                  <a:ext cx="1461134" cy="146113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4" name="Picture 23" descr="http://www.defense.gov/multimedia/web_graphics/airforce/USAFc.jpg"/>
                <p:cNvPicPr>
                  <a:picLocks noChangeAspect="1"/>
                </p:cNvPicPr>
                <p:nvPr/>
              </p:nvPicPr>
              <p:blipFill>
                <a:blip r:embed="rId6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48175" y="0"/>
                  <a:ext cx="1461135" cy="146113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pic>
          <p:nvPicPr>
            <p:cNvPr id="19" name="Picture 18" descr="http://www.defense.gov/multimedia/web_graphics/marines/USMCc.jpg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3630" y="27305"/>
              <a:ext cx="1093470" cy="109347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543" y="1326709"/>
            <a:ext cx="1153514" cy="1141979"/>
          </a:xfrm>
          <a:prstGeom prst="rect">
            <a:avLst/>
          </a:prstGeom>
        </p:spPr>
      </p:pic>
      <p:sp>
        <p:nvSpPr>
          <p:cNvPr id="25" name="Content Placeholder 2"/>
          <p:cNvSpPr txBox="1">
            <a:spLocks/>
          </p:cNvSpPr>
          <p:nvPr/>
        </p:nvSpPr>
        <p:spPr>
          <a:xfrm>
            <a:off x="3352800" y="2530670"/>
            <a:ext cx="5730050" cy="3426098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Wingdings 2" pitchFamily="18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Wingdings 2" pitchFamily="18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Wingdings 2" pitchFamily="18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Wingdings 2" pitchFamily="18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Wingdings 2" pitchFamily="18" charset="2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sz="2400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lvl="1"/>
            <a:endParaRPr lang="en-US" sz="2400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lvl="1"/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Service Academy Coordinator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603 Omaha Street, Suite 100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Rapid City, SD  57701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Phone: 605-343-5035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Fax:  605-343-5348</a:t>
            </a:r>
          </a:p>
          <a:p>
            <a:pPr lvl="1"/>
            <a:endParaRPr lang="en-US" sz="2400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lvl="1"/>
            <a:r>
              <a:rPr lang="en-US" sz="1900" dirty="0">
                <a:solidFill>
                  <a:srgbClr val="002060"/>
                </a:solidFill>
                <a:latin typeface="Cambria" panose="02040503050406030204" pitchFamily="18" charset="0"/>
              </a:rPr>
              <a:t>Email: academy_nominations@rounds.senate.gov</a:t>
            </a:r>
          </a:p>
          <a:p>
            <a:pPr lvl="1"/>
            <a:endParaRPr lang="en-US" sz="3200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85488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685800"/>
            <a:ext cx="6400800" cy="9144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Office of Senator Mike Rounds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525963"/>
          </a:xfrm>
          <a:noFill/>
        </p:spPr>
        <p:txBody>
          <a:bodyPr>
            <a:noAutofit/>
          </a:bodyPr>
          <a:lstStyle/>
          <a:p>
            <a:pPr lvl="1" algn="ctr">
              <a:buNone/>
            </a:pPr>
            <a:endParaRPr lang="en-US" sz="3200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lvl="1" algn="ctr">
              <a:buNone/>
            </a:pP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</a:rPr>
              <a:t>Service Academy Coordinator</a:t>
            </a:r>
          </a:p>
          <a:p>
            <a:pPr lvl="1" algn="ctr">
              <a:buNone/>
            </a:pP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</a:rPr>
              <a:t>603 Omaha Street, Suite 100</a:t>
            </a:r>
          </a:p>
          <a:p>
            <a:pPr lvl="1" algn="ctr">
              <a:buNone/>
            </a:pP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</a:rPr>
              <a:t>Rapid City, SD  57701</a:t>
            </a:r>
          </a:p>
          <a:p>
            <a:pPr lvl="1" algn="ctr">
              <a:buNone/>
            </a:pP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</a:rPr>
              <a:t>Phone: 605-343-5035</a:t>
            </a:r>
          </a:p>
          <a:p>
            <a:pPr lvl="1" algn="ctr">
              <a:buNone/>
            </a:pP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</a:rPr>
              <a:t>Fax:  605-343-5348</a:t>
            </a:r>
          </a:p>
          <a:p>
            <a:pPr lvl="1" algn="ctr">
              <a:buNone/>
            </a:pP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</a:rPr>
              <a:t>Email: academy_nominations@rounds.senate.gov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641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Nomination vs. Appointment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336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Nomination:</a:t>
            </a:r>
            <a:r>
              <a:rPr lang="en-US" sz="2800" b="1" dirty="0">
                <a:solidFill>
                  <a:srgbClr val="002060"/>
                </a:solidFill>
                <a:latin typeface="Cambria" panose="02040503050406030204" pitchFamily="18" charset="0"/>
              </a:rPr>
              <a:t>  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</a:rPr>
              <a:t>Received from a Congressional or Senatorial office. 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Required in order to receive an appointment. 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Applying for a nomination is a separate process from applying to the academy. </a:t>
            </a:r>
          </a:p>
          <a:p>
            <a:pPr marL="342900" lvl="1" indent="0">
              <a:buNone/>
            </a:pPr>
            <a:endParaRPr lang="en-US" sz="2400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sz="28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Appointment:</a:t>
            </a:r>
            <a:r>
              <a:rPr lang="en-US" sz="2800" b="1" dirty="0">
                <a:solidFill>
                  <a:srgbClr val="002060"/>
                </a:solidFill>
                <a:latin typeface="Cambria" panose="02040503050406030204" pitchFamily="18" charset="0"/>
              </a:rPr>
              <a:t>  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</a:rPr>
              <a:t>Received from the academy itself. </a:t>
            </a:r>
          </a:p>
          <a:p>
            <a:pPr marL="342900" lvl="1" indent="0">
              <a:buNone/>
            </a:pPr>
            <a:endParaRPr lang="en-US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marL="342900" lvl="1" indent="0">
              <a:buNone/>
            </a:pPr>
            <a:endParaRPr lang="en-US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34307">
            <a:off x="216549" y="773491"/>
            <a:ext cx="1724025" cy="1300163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Appointment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575" y="1066800"/>
            <a:ext cx="8229600" cy="556260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Appointment and nomination criteria are established by statute and regulations issued by each of the academies.  </a:t>
            </a:r>
          </a:p>
          <a:p>
            <a:endParaRPr lang="en-US" sz="2400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The U.S. Military, Naval, and Air Force Academies are overseen by the three military branches of the Department of Defense.  </a:t>
            </a:r>
          </a:p>
          <a:p>
            <a:endParaRPr lang="en-US" sz="2400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The U.S. Merchant Marine Academy is governed by regulations issued by the Department of Transportation.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Congressional Nomination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5562600"/>
          </a:xfrm>
        </p:spPr>
        <p:txBody>
          <a:bodyPr>
            <a:noAutofit/>
          </a:bodyPr>
          <a:lstStyle/>
          <a:p>
            <a:r>
              <a:rPr lang="en-US" sz="24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Air Force, Naval, and Military Academies: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</a:rPr>
              <a:t>  </a:t>
            </a:r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Each U.S. Senator and Member of Congress may have a maximum of </a:t>
            </a:r>
            <a:r>
              <a:rPr lang="en-US" sz="2400" u="sng" dirty="0">
                <a:solidFill>
                  <a:srgbClr val="002060"/>
                </a:solidFill>
                <a:latin typeface="Cambria" panose="02040503050406030204" pitchFamily="18" charset="0"/>
              </a:rPr>
              <a:t>five</a:t>
            </a:r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 appointees at each academy at any one time.  </a:t>
            </a:r>
          </a:p>
          <a:p>
            <a:r>
              <a:rPr lang="en-US" sz="24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Merchant Marine Academy: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</a:rPr>
              <a:t>  </a:t>
            </a:r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Each U.S. Senator and Member of Congress may nominate 15 young men and/or women to enter statewide competition for four places at the Merchant Marine Academy.  </a:t>
            </a:r>
          </a:p>
          <a:p>
            <a:pPr>
              <a:spcAft>
                <a:spcPts val="600"/>
              </a:spcAft>
            </a:pPr>
            <a:r>
              <a:rPr lang="en-US" sz="2400" b="1" u="sng" dirty="0">
                <a:solidFill>
                  <a:srgbClr val="002060"/>
                </a:solidFill>
                <a:latin typeface="Cambria" panose="02040503050406030204" pitchFamily="18" charset="0"/>
              </a:rPr>
              <a:t>Coast Guard Academy: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</a:rPr>
              <a:t>  </a:t>
            </a:r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There are no Congressional nominations to the Coast Guard Academy.  Application should be mailed directly to: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			Superintendent 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			United States Coast Guard Academy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			31 Mohegan Avenue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>
                <a:solidFill>
                  <a:srgbClr val="002060"/>
                </a:solidFill>
                <a:latin typeface="Cambria" panose="02040503050406030204" pitchFamily="18" charset="0"/>
              </a:rPr>
              <a:t>			New London, CT 06320</a:t>
            </a:r>
          </a:p>
          <a:p>
            <a:pPr marL="0" indent="0">
              <a:buNone/>
            </a:pPr>
            <a:r>
              <a:rPr lang="en-US" sz="2300" dirty="0">
                <a:solidFill>
                  <a:srgbClr val="002060"/>
                </a:solidFill>
                <a:latin typeface="Cambria" panose="02040503050406030204" pitchFamily="18" charset="0"/>
              </a:rPr>
              <a:t>	</a:t>
            </a: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744" y="1867437"/>
            <a:ext cx="4204855" cy="663633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Eligibility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345" y="778100"/>
            <a:ext cx="8229600" cy="121919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All academies provide a similar academic experience, therefore it may be beneficial to apply to all academies. This allows the board to potentially nominate you to more than one academy.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95745" y="174567"/>
            <a:ext cx="4204855" cy="6636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Academy Preference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43345" y="2531070"/>
            <a:ext cx="8229600" cy="14313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Char char="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2000" dirty="0">
                <a:solidFill>
                  <a:srgbClr val="002060"/>
                </a:solidFill>
                <a:latin typeface="Cambria" panose="02040503050406030204" pitchFamily="18" charset="0"/>
              </a:rPr>
              <a:t>Must be a citizen of the United States and a legal resident of South Dakota. 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solidFill>
                  <a:srgbClr val="002060"/>
                </a:solidFill>
                <a:latin typeface="Cambria" panose="02040503050406030204" pitchFamily="18" charset="0"/>
              </a:rPr>
              <a:t>Must be unmarried, at least 17 years of age, nor past your 23</a:t>
            </a:r>
            <a:r>
              <a:rPr lang="en-US" sz="2000" baseline="30000" dirty="0">
                <a:solidFill>
                  <a:srgbClr val="002060"/>
                </a:solidFill>
                <a:latin typeface="Cambria" panose="02040503050406030204" pitchFamily="18" charset="0"/>
              </a:rPr>
              <a:t>rd</a:t>
            </a:r>
            <a:r>
              <a:rPr lang="en-US" sz="2000" dirty="0">
                <a:solidFill>
                  <a:srgbClr val="002060"/>
                </a:solidFill>
                <a:latin typeface="Cambria" panose="02040503050406030204" pitchFamily="18" charset="0"/>
              </a:rPr>
              <a:t> birthday by July 1</a:t>
            </a:r>
            <a:r>
              <a:rPr lang="en-US" sz="2000" baseline="30000" dirty="0">
                <a:solidFill>
                  <a:srgbClr val="002060"/>
                </a:solidFill>
                <a:latin typeface="Cambria" panose="02040503050406030204" pitchFamily="18" charset="0"/>
              </a:rPr>
              <a:t>st</a:t>
            </a:r>
            <a:r>
              <a:rPr lang="en-US" sz="2000" dirty="0">
                <a:solidFill>
                  <a:srgbClr val="002060"/>
                </a:solidFill>
                <a:latin typeface="Cambria" panose="02040503050406030204" pitchFamily="18" charset="0"/>
              </a:rPr>
              <a:t> of the year that you would be admitted into the academy.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19542" y="3914475"/>
            <a:ext cx="4357257" cy="6636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Multiple Applications 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98077" y="4578108"/>
            <a:ext cx="8229600" cy="181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Char char="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It is recommended to apply for an appointment through other nominating sources: Senator John Thune, Representative Dusty Johnson, and Vice President JD Vance. Please consult their offices for their procedures. </a:t>
            </a:r>
          </a:p>
          <a:p>
            <a:pPr>
              <a:spcAft>
                <a:spcPts val="600"/>
              </a:spcAft>
            </a:pPr>
            <a:endParaRPr lang="en-US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Qualifications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18861"/>
            <a:ext cx="8229600" cy="57150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You must generally be in the top half of your class.  </a:t>
            </a:r>
          </a:p>
          <a:p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For purposes of our nomination, Senator Rounds requires ACT or SAT scores be submitted.  </a:t>
            </a:r>
          </a:p>
          <a:p>
            <a:pPr lvl="1"/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ACT Code is 7182 and SAT Code is 6599</a:t>
            </a:r>
          </a:p>
          <a:p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Applicants should have outstanding records of extracurricular activities in schools and communities.</a:t>
            </a:r>
          </a:p>
          <a:p>
            <a:pPr lvl="1"/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The academies stress the importance of leadership, character, </a:t>
            </a:r>
          </a:p>
          <a:p>
            <a:pPr marL="342900" lvl="1" indent="0">
              <a:buNone/>
            </a:pPr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   and motivation.  </a:t>
            </a:r>
          </a:p>
          <a:p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Each academy has strict standards regarding the physical qualifications.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86677">
            <a:off x="295725" y="141853"/>
            <a:ext cx="1759410" cy="1326848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Application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5469"/>
            <a:ext cx="8229600" cy="5854931"/>
          </a:xfrm>
        </p:spPr>
        <p:txBody>
          <a:bodyPr>
            <a:normAutofit/>
          </a:bodyPr>
          <a:lstStyle/>
          <a:p>
            <a:r>
              <a:rPr lang="en-US" b="1" u="sng" dirty="0">
                <a:solidFill>
                  <a:srgbClr val="002060"/>
                </a:solidFill>
                <a:latin typeface="Cambria" panose="02040503050406030204" pitchFamily="18" charset="0"/>
              </a:rPr>
              <a:t>Step 1:</a:t>
            </a:r>
            <a:r>
              <a:rPr lang="en-US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Contact the academy of your choice </a:t>
            </a:r>
            <a:r>
              <a:rPr lang="en-US" u="sng" dirty="0">
                <a:solidFill>
                  <a:srgbClr val="002060"/>
                </a:solidFill>
                <a:latin typeface="Cambria" panose="02040503050406030204" pitchFamily="18" charset="0"/>
              </a:rPr>
              <a:t>directly</a:t>
            </a:r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 to open a 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   pre-candidate file. </a:t>
            </a: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r>
              <a:rPr lang="en-US" b="1" u="sng" dirty="0">
                <a:solidFill>
                  <a:srgbClr val="002060"/>
                </a:solidFill>
                <a:latin typeface="Cambria" panose="02040503050406030204" pitchFamily="18" charset="0"/>
              </a:rPr>
              <a:t>Step 2</a:t>
            </a:r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: Complete our application, provide all items from the checklist and mail or email your entire application form in </a:t>
            </a:r>
            <a:r>
              <a:rPr lang="en-US" b="1" dirty="0">
                <a:solidFill>
                  <a:srgbClr val="002060"/>
                </a:solidFill>
                <a:latin typeface="Cambria" panose="02040503050406030204" pitchFamily="18" charset="0"/>
              </a:rPr>
              <a:t>ONE PACKET by October 10 </a:t>
            </a:r>
            <a:r>
              <a:rPr lang="en-US" dirty="0">
                <a:solidFill>
                  <a:srgbClr val="002060"/>
                </a:solidFill>
                <a:latin typeface="Cambria" panose="02040503050406030204" pitchFamily="18" charset="0"/>
              </a:rPr>
              <a:t>to our Rapid City office</a:t>
            </a:r>
            <a:r>
              <a:rPr lang="en-US" b="1" dirty="0">
                <a:solidFill>
                  <a:srgbClr val="002060"/>
                </a:solidFill>
                <a:latin typeface="Cambria" panose="02040503050406030204" pitchFamily="18" charset="0"/>
              </a:rPr>
              <a:t>. </a:t>
            </a:r>
          </a:p>
          <a:p>
            <a:pPr lvl="1"/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Postmarked by October 10, emailed by October 10. </a:t>
            </a:r>
          </a:p>
          <a:p>
            <a:pPr lvl="1"/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An application will be </a:t>
            </a:r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considered complete </a:t>
            </a:r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when all items on the checklist are compiled and sent as </a:t>
            </a:r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one packet (preferably a .pdf file)</a:t>
            </a:r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. Your ACT/SAT score may be the only exception.</a:t>
            </a:r>
          </a:p>
          <a:p>
            <a:pPr lvl="1"/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Please do not send any applications to my Washington, D.C. office. This will result in a delayed application process. </a:t>
            </a: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/>
          </a:bodyPr>
          <a:lstStyle/>
          <a:p>
            <a:r>
              <a:rPr lang="en-US" b="1" u="sng" dirty="0">
                <a:solidFill>
                  <a:srgbClr val="002060"/>
                </a:solidFill>
                <a:latin typeface="Cambria" panose="02040503050406030204" pitchFamily="18" charset="0"/>
              </a:rPr>
              <a:t>Step 3: Checklist</a:t>
            </a:r>
          </a:p>
          <a:p>
            <a:pPr marL="0" indent="0">
              <a:buNone/>
            </a:pPr>
            <a:endParaRPr lang="en-US" b="1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lvl="1"/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ACT/SAT SCORE</a:t>
            </a:r>
          </a:p>
          <a:p>
            <a:pPr lvl="2"/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Please note that your </a:t>
            </a:r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highest</a:t>
            </a:r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 ACT/SAT score will be reported to the interview board for consideration.</a:t>
            </a:r>
          </a:p>
          <a:p>
            <a:pPr lvl="2"/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Your ACT/SAT score may be </a:t>
            </a:r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the only document sent in separate</a:t>
            </a:r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 of your complete packet. </a:t>
            </a:r>
          </a:p>
          <a:p>
            <a:pPr marL="685800" lvl="2" indent="0">
              <a:buNone/>
            </a:pPr>
            <a:endParaRPr lang="en-US" sz="2100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lvl="2"/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Submitting Your Score to My Office</a:t>
            </a:r>
          </a:p>
          <a:p>
            <a:pPr lvl="3"/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If you have taken the ACT/SAT, provide your score sheet in your packet.</a:t>
            </a:r>
          </a:p>
          <a:p>
            <a:pPr lvl="3"/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If your high school reports your ACT/SAT score on your official transcript, that will be acceptable to include in your packet.</a:t>
            </a:r>
          </a:p>
          <a:p>
            <a:pPr lvl="3"/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If you have not taken the ACT/SAT or are planning to take it, send your score directly to us. Use code </a:t>
            </a:r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7182</a:t>
            </a:r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 for ACT and code </a:t>
            </a:r>
            <a:r>
              <a:rPr lang="en-US" sz="2100" b="1" dirty="0">
                <a:solidFill>
                  <a:srgbClr val="002060"/>
                </a:solidFill>
                <a:latin typeface="Cambria" panose="02040503050406030204" pitchFamily="18" charset="0"/>
              </a:rPr>
              <a:t>6599 </a:t>
            </a:r>
            <a:r>
              <a:rPr lang="en-US" sz="2100" dirty="0">
                <a:solidFill>
                  <a:srgbClr val="002060"/>
                </a:solidFill>
                <a:latin typeface="Cambria" panose="02040503050406030204" pitchFamily="18" charset="0"/>
              </a:rPr>
              <a:t>for SAT to submit scores. </a:t>
            </a:r>
          </a:p>
          <a:p>
            <a:pPr marL="685800" lvl="2" indent="0">
              <a:buNone/>
            </a:pPr>
            <a:endParaRPr lang="en-US" sz="1800" dirty="0">
              <a:solidFill>
                <a:srgbClr val="002060"/>
              </a:solidFill>
              <a:latin typeface="Cambria" panose="02040503050406030204" pitchFamily="18" charset="0"/>
            </a:endParaRPr>
          </a:p>
          <a:p>
            <a:pPr lvl="1"/>
            <a:endParaRPr lang="en-US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1121</TotalTime>
  <Words>966</Words>
  <Application>Microsoft Office PowerPoint</Application>
  <PresentationFormat>On-screen Show (4:3)</PresentationFormat>
  <Paragraphs>109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Calibri Light</vt:lpstr>
      <vt:lpstr>Cambria</vt:lpstr>
      <vt:lpstr>Wingdings 2</vt:lpstr>
      <vt:lpstr>HDOfficeLightV0</vt:lpstr>
      <vt:lpstr>PowerPoint Presentation</vt:lpstr>
      <vt:lpstr>Office of Senator Mike Rounds</vt:lpstr>
      <vt:lpstr>Nomination vs. Appointment</vt:lpstr>
      <vt:lpstr>Appointment Criteria</vt:lpstr>
      <vt:lpstr>Congressional Nomination Guidelines</vt:lpstr>
      <vt:lpstr>Eligibility</vt:lpstr>
      <vt:lpstr>Qualifications</vt:lpstr>
      <vt:lpstr>Application Procedure</vt:lpstr>
      <vt:lpstr>PowerPoint Presentation</vt:lpstr>
      <vt:lpstr>PowerPoint Presentation</vt:lpstr>
      <vt:lpstr> Timeline</vt:lpstr>
      <vt:lpstr>PowerPoint Presentation</vt:lpstr>
    </vt:vector>
  </TitlesOfParts>
  <Company>U.S. House of Representatives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Ben H</dc:creator>
  <cp:lastModifiedBy>Carmichael, GP (Rounds)</cp:lastModifiedBy>
  <cp:revision>107</cp:revision>
  <cp:lastPrinted>2016-03-01T17:02:59Z</cp:lastPrinted>
  <dcterms:created xsi:type="dcterms:W3CDTF">2013-06-25T15:34:48Z</dcterms:created>
  <dcterms:modified xsi:type="dcterms:W3CDTF">2025-03-24T15:16:48Z</dcterms:modified>
  <cp:contentStatus/>
</cp:coreProperties>
</file>