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handoutMasterIdLst>
    <p:handoutMasterId r:id="rId15"/>
  </p:handoutMasterIdLst>
  <p:sldIdLst>
    <p:sldId id="256" r:id="rId2"/>
    <p:sldId id="262" r:id="rId3"/>
    <p:sldId id="260" r:id="rId4"/>
    <p:sldId id="263" r:id="rId5"/>
    <p:sldId id="257" r:id="rId6"/>
    <p:sldId id="258" r:id="rId7"/>
    <p:sldId id="264" r:id="rId8"/>
    <p:sldId id="265" r:id="rId9"/>
    <p:sldId id="266" r:id="rId10"/>
    <p:sldId id="267" r:id="rId11"/>
    <p:sldId id="268" r:id="rId12"/>
    <p:sldId id="269" r:id="rId13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E1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7" d="100"/>
          <a:sy n="127" d="100"/>
        </p:scale>
        <p:origin x="288" y="11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3804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D77D853-05E6-41AC-88F3-BF5C8029E473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3484D20-F845-497C-B6B0-01A415749B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7378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CC5A63A-B2BD-4AB6-AFB7-044EA566513E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4A862C5-6262-4A02-9A15-6B9EAC395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460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A862C5-6262-4A02-9A15-6B9EAC39570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3336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A862C5-6262-4A02-9A15-6B9EAC39570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7047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A862C5-6262-4A02-9A15-6B9EAC39570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8694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A862C5-6262-4A02-9A15-6B9EAC39570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592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A862C5-6262-4A02-9A15-6B9EAC39570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3202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A862C5-6262-4A02-9A15-6B9EAC39570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7303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A862C5-6262-4A02-9A15-6B9EAC39570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7270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A862C5-6262-4A02-9A15-6B9EAC39570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4463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A862C5-6262-4A02-9A15-6B9EAC39570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6606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A862C5-6262-4A02-9A15-6B9EAC39570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6209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A862C5-6262-4A02-9A15-6B9EAC39570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0036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A862C5-6262-4A02-9A15-6B9EAC39570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533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4530"/>
            <a:ext cx="6858000" cy="23876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85DA7-4F61-46A2-8739-42F0F61B3E4C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3EAF9-4CF9-44CE-B980-6C55E3D09C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733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85DA7-4F61-46A2-8739-42F0F61B3E4C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3EAF9-4CF9-44CE-B980-6C55E3D09C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37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0362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0363"/>
            <a:ext cx="5800725" cy="58118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85DA7-4F61-46A2-8739-42F0F61B3E4C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3EAF9-4CF9-44CE-B980-6C55E3D09C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075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85DA7-4F61-46A2-8739-42F0F61B3E4C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3EAF9-4CF9-44CE-B980-6C55E3D09C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023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12423"/>
            <a:ext cx="7886700" cy="2851208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52634"/>
            <a:ext cx="78867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85DA7-4F61-46A2-8739-42F0F61B3E4C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3EAF9-4CF9-44CE-B980-6C55E3D09C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096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845" y="1828801"/>
            <a:ext cx="3886200" cy="4351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8801"/>
            <a:ext cx="3886200" cy="4351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85DA7-4F61-46A2-8739-42F0F61B3E4C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3EAF9-4CF9-44CE-B980-6C55E3D09C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713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681851"/>
            <a:ext cx="386715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45" y="2507551"/>
            <a:ext cx="3867150" cy="3680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851"/>
            <a:ext cx="38862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7551"/>
            <a:ext cx="3886201" cy="3680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85DA7-4F61-46A2-8739-42F0F61B3E4C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3EAF9-4CF9-44CE-B980-6C55E3D09CA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1973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85DA7-4F61-46A2-8739-42F0F61B3E4C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3EAF9-4CF9-44CE-B980-6C55E3D09CA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47631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85DA7-4F61-46A2-8739-42F0F61B3E4C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3EAF9-4CF9-44CE-B980-6C55E3D09C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245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948940" cy="1600197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399"/>
            <a:ext cx="294894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85DA7-4F61-46A2-8739-42F0F61B3E4C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3EAF9-4CF9-44CE-B980-6C55E3D09C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431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0"/>
            <a:ext cx="2948940" cy="160020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400"/>
            <a:ext cx="294894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85DA7-4F61-46A2-8739-42F0F61B3E4C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3EAF9-4CF9-44CE-B980-6C55E3D09C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160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828801"/>
            <a:ext cx="78867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E285DA7-4F61-46A2-8739-42F0F61B3E4C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3145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43EAF9-4CF9-44CE-B980-6C55E3D09C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734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61150" y="49365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2060"/>
                </a:solidFill>
                <a:effectLst>
                  <a:outerShdw blurRad="50800" dist="38100" dir="10800000" algn="r">
                    <a:schemeClr val="tx1">
                      <a:alpha val="40000"/>
                    </a:schemeClr>
                  </a:outerShdw>
                </a:effectLst>
                <a:latin typeface="Cambria" panose="02040503050406030204" pitchFamily="18" charset="0"/>
              </a:rPr>
              <a:t>Senator Mike Rounds </a:t>
            </a:r>
          </a:p>
          <a:p>
            <a:pPr algn="ctr"/>
            <a:r>
              <a:rPr lang="en-US" sz="3600" b="1" dirty="0">
                <a:solidFill>
                  <a:srgbClr val="002060"/>
                </a:solidFill>
                <a:effectLst>
                  <a:outerShdw blurRad="50800" dist="38100" dir="10800000" algn="r">
                    <a:schemeClr val="tx1">
                      <a:alpha val="40000"/>
                    </a:schemeClr>
                  </a:outerShdw>
                </a:effectLst>
                <a:latin typeface="Cambria" panose="02040503050406030204" pitchFamily="18" charset="0"/>
              </a:rPr>
              <a:t>Service Academy Day</a:t>
            </a:r>
            <a:endParaRPr lang="en-US" sz="3600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6792" y="2584289"/>
            <a:ext cx="3230500" cy="4038600"/>
          </a:xfrm>
          <a:prstGeom prst="rect">
            <a:avLst/>
          </a:prstGeom>
          <a:ln>
            <a:solidFill>
              <a:srgbClr val="002060"/>
            </a:solidFill>
          </a:ln>
        </p:spPr>
      </p:pic>
      <p:grpSp>
        <p:nvGrpSpPr>
          <p:cNvPr id="17" name="Group 16"/>
          <p:cNvGrpSpPr/>
          <p:nvPr/>
        </p:nvGrpSpPr>
        <p:grpSpPr>
          <a:xfrm>
            <a:off x="1791970" y="1343592"/>
            <a:ext cx="5560060" cy="1103944"/>
            <a:chOff x="0" y="16831"/>
            <a:chExt cx="5560060" cy="1103944"/>
          </a:xfrm>
        </p:grpSpPr>
        <p:grpSp>
          <p:nvGrpSpPr>
            <p:cNvPr id="18" name="seals"/>
            <p:cNvGrpSpPr/>
            <p:nvPr/>
          </p:nvGrpSpPr>
          <p:grpSpPr>
            <a:xfrm>
              <a:off x="0" y="16831"/>
              <a:ext cx="5560060" cy="1102572"/>
              <a:chOff x="0" y="0"/>
              <a:chExt cx="5751020" cy="1140921"/>
            </a:xfrm>
          </p:grpSpPr>
          <p:grpSp>
            <p:nvGrpSpPr>
              <p:cNvPr id="20" name="Group 19"/>
              <p:cNvGrpSpPr/>
              <p:nvPr/>
            </p:nvGrpSpPr>
            <p:grpSpPr>
              <a:xfrm>
                <a:off x="9525" y="0"/>
                <a:ext cx="5741495" cy="1140920"/>
                <a:chOff x="0" y="0"/>
                <a:chExt cx="5741495" cy="1140920"/>
              </a:xfrm>
            </p:grpSpPr>
            <p:sp>
              <p:nvSpPr>
                <p:cNvPr id="26" name="Oval 25"/>
                <p:cNvSpPr/>
                <p:nvPr/>
              </p:nvSpPr>
              <p:spPr>
                <a:xfrm>
                  <a:off x="3448050" y="0"/>
                  <a:ext cx="1131395" cy="1131395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7" name="Oval 26"/>
                <p:cNvSpPr/>
                <p:nvPr/>
              </p:nvSpPr>
              <p:spPr>
                <a:xfrm>
                  <a:off x="2314662" y="1"/>
                  <a:ext cx="1102732" cy="11312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1143000" y="0"/>
                  <a:ext cx="1131395" cy="1131395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9" name="Oval 28"/>
                <p:cNvSpPr/>
                <p:nvPr/>
              </p:nvSpPr>
              <p:spPr>
                <a:xfrm>
                  <a:off x="0" y="0"/>
                  <a:ext cx="1131395" cy="1131395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0" name="Oval 29"/>
                <p:cNvSpPr/>
                <p:nvPr/>
              </p:nvSpPr>
              <p:spPr>
                <a:xfrm>
                  <a:off x="4610100" y="9525"/>
                  <a:ext cx="1131395" cy="1131395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21" name="Group 20"/>
              <p:cNvGrpSpPr/>
              <p:nvPr/>
            </p:nvGrpSpPr>
            <p:grpSpPr>
              <a:xfrm>
                <a:off x="0" y="1"/>
                <a:ext cx="4575734" cy="1140920"/>
                <a:chOff x="0" y="0"/>
                <a:chExt cx="5909310" cy="1473689"/>
              </a:xfrm>
            </p:grpSpPr>
            <p:pic>
              <p:nvPicPr>
                <p:cNvPr id="22" name="Picture 21" descr="http://www.defense.gov/multimedia/web_graphics/army/USAc.jpg"/>
                <p:cNvPicPr>
                  <a:picLocks noChangeAspect="1"/>
                </p:cNvPicPr>
                <p:nvPr/>
              </p:nvPicPr>
              <p:blipFill>
                <a:blip r:embed="rId5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0" y="0"/>
                  <a:ext cx="1461135" cy="146113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23" name="Picture 22" descr="http://www.defense.gov/multimedia/web_graphics/navy/USNc.jpg"/>
                <p:cNvPicPr>
                  <a:picLocks noChangeAspect="1"/>
                </p:cNvPicPr>
                <p:nvPr/>
              </p:nvPicPr>
              <p:blipFill>
                <a:blip r:embed="rId6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986890" y="12553"/>
                  <a:ext cx="1461134" cy="1461136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24" name="Picture 23" descr="http://www.defense.gov/multimedia/web_graphics/airforce/USAFc.jpg"/>
                <p:cNvPicPr>
                  <a:picLocks noChangeAspect="1"/>
                </p:cNvPicPr>
                <p:nvPr/>
              </p:nvPicPr>
              <p:blipFill>
                <a:blip r:embed="rId7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448175" y="0"/>
                  <a:ext cx="1461135" cy="146113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</p:grpSp>
        <p:pic>
          <p:nvPicPr>
            <p:cNvPr id="19" name="Picture 18" descr="http://www.defense.gov/multimedia/web_graphics/marines/USMCc.jpg"/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3630" y="27305"/>
              <a:ext cx="1093470" cy="109347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1222" y="1328490"/>
            <a:ext cx="1153514" cy="1141979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28600"/>
            <a:ext cx="8991600" cy="6324600"/>
          </a:xfrm>
        </p:spPr>
        <p:txBody>
          <a:bodyPr>
            <a:normAutofit/>
          </a:bodyPr>
          <a:lstStyle/>
          <a:p>
            <a:endParaRPr lang="en-US" b="1" u="sng" dirty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r>
              <a:rPr lang="en-US" b="1" u="sng" dirty="0">
                <a:solidFill>
                  <a:srgbClr val="002060"/>
                </a:solidFill>
                <a:latin typeface="Cambria" panose="02040503050406030204" pitchFamily="18" charset="0"/>
              </a:rPr>
              <a:t>Step 3: Continued</a:t>
            </a:r>
          </a:p>
          <a:p>
            <a:pPr marL="0" indent="0">
              <a:buNone/>
            </a:pPr>
            <a:endParaRPr lang="en-US" b="1" u="sng" dirty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pPr lvl="1"/>
            <a:r>
              <a:rPr lang="en-US" sz="2100" b="1" dirty="0">
                <a:solidFill>
                  <a:srgbClr val="002060"/>
                </a:solidFill>
                <a:latin typeface="Cambria" panose="02040503050406030204" pitchFamily="18" charset="0"/>
              </a:rPr>
              <a:t>Letters of Recommendation </a:t>
            </a:r>
          </a:p>
          <a:p>
            <a:pPr lvl="2"/>
            <a:r>
              <a:rPr lang="en-US" sz="2100" dirty="0">
                <a:solidFill>
                  <a:srgbClr val="002060"/>
                </a:solidFill>
                <a:latin typeface="Cambria" panose="02040503050406030204" pitchFamily="18" charset="0"/>
              </a:rPr>
              <a:t>Please include in your compiled packet </a:t>
            </a:r>
            <a:r>
              <a:rPr lang="en-US" sz="2100" b="1" dirty="0">
                <a:solidFill>
                  <a:srgbClr val="002060"/>
                </a:solidFill>
                <a:latin typeface="Cambria" panose="02040503050406030204" pitchFamily="18" charset="0"/>
              </a:rPr>
              <a:t>three letters of recommendation</a:t>
            </a:r>
            <a:r>
              <a:rPr lang="en-US" sz="2100" dirty="0">
                <a:solidFill>
                  <a:srgbClr val="002060"/>
                </a:solidFill>
                <a:latin typeface="Cambria" panose="02040503050406030204" pitchFamily="18" charset="0"/>
              </a:rPr>
              <a:t>, with at least one written by a teacher or administrator. Letters should be signed by the recommender. If letters appear manipulated or tampered, they can be thrown out from your packet. </a:t>
            </a:r>
          </a:p>
          <a:p>
            <a:pPr lvl="1"/>
            <a:r>
              <a:rPr lang="en-US" sz="2100" b="1" dirty="0">
                <a:solidFill>
                  <a:srgbClr val="002060"/>
                </a:solidFill>
                <a:latin typeface="Cambria" panose="02040503050406030204" pitchFamily="18" charset="0"/>
              </a:rPr>
              <a:t>Be sure to include all items on checklist (see application).</a:t>
            </a:r>
          </a:p>
          <a:p>
            <a:pPr marL="0" indent="0">
              <a:buNone/>
            </a:pPr>
            <a:endParaRPr lang="en-US" b="1" u="sng" dirty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en-US" b="1" u="sng" dirty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r>
              <a:rPr lang="en-US" b="1" u="sng" dirty="0">
                <a:solidFill>
                  <a:srgbClr val="002060"/>
                </a:solidFill>
                <a:latin typeface="Cambria" panose="02040503050406030204" pitchFamily="18" charset="0"/>
              </a:rPr>
              <a:t>Step 4:</a:t>
            </a:r>
            <a:r>
              <a:rPr lang="en-US" dirty="0">
                <a:solidFill>
                  <a:srgbClr val="002060"/>
                </a:solidFill>
                <a:latin typeface="Cambria" panose="02040503050406030204" pitchFamily="18" charset="0"/>
              </a:rPr>
              <a:t> When your entire application is complete, you will receive an email notifying you. There is no need to contact our office in the meantime. </a:t>
            </a:r>
            <a:endParaRPr lang="en-US" b="1" u="sng" dirty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endParaRPr lang="en-US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502" y="0"/>
            <a:ext cx="8229600" cy="914400"/>
          </a:xfrm>
        </p:spPr>
        <p:txBody>
          <a:bodyPr>
            <a:normAutofit/>
          </a:bodyPr>
          <a:lstStyle/>
          <a:p>
            <a:pPr algn="ctr"/>
            <a:b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Timeline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502" y="914400"/>
            <a:ext cx="8229600" cy="5638800"/>
          </a:xfrm>
        </p:spPr>
        <p:txBody>
          <a:bodyPr>
            <a:noAutofit/>
          </a:bodyPr>
          <a:lstStyle/>
          <a:p>
            <a:endParaRPr lang="en-US" sz="1800" b="1" u="sng" dirty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r>
              <a:rPr lang="en-US" sz="1800" b="1" u="sng" dirty="0">
                <a:solidFill>
                  <a:srgbClr val="002060"/>
                </a:solidFill>
                <a:latin typeface="Cambria" panose="02040503050406030204" pitchFamily="18" charset="0"/>
              </a:rPr>
              <a:t>Spring:</a:t>
            </a:r>
            <a:r>
              <a:rPr lang="en-US" sz="1800" b="1" dirty="0">
                <a:solidFill>
                  <a:srgbClr val="002060"/>
                </a:solidFill>
                <a:latin typeface="Cambria" panose="02040503050406030204" pitchFamily="18" charset="0"/>
              </a:rPr>
              <a:t> </a:t>
            </a:r>
            <a:r>
              <a:rPr lang="en-US" sz="1800" dirty="0">
                <a:solidFill>
                  <a:srgbClr val="002060"/>
                </a:solidFill>
                <a:latin typeface="Cambria" panose="02040503050406030204" pitchFamily="18" charset="0"/>
              </a:rPr>
              <a:t>Contact the academies of your choice and open a </a:t>
            </a:r>
          </a:p>
          <a:p>
            <a:pPr marL="0" indent="0">
              <a:buNone/>
            </a:pPr>
            <a:r>
              <a:rPr lang="en-US" sz="1800" dirty="0">
                <a:solidFill>
                  <a:srgbClr val="002060"/>
                </a:solidFill>
                <a:latin typeface="Cambria" panose="02040503050406030204" pitchFamily="18" charset="0"/>
              </a:rPr>
              <a:t>   pre-candidate file. </a:t>
            </a:r>
          </a:p>
          <a:p>
            <a:pPr lvl="1"/>
            <a:r>
              <a:rPr lang="en-US" dirty="0">
                <a:solidFill>
                  <a:srgbClr val="002060"/>
                </a:solidFill>
                <a:latin typeface="Cambria" panose="02040503050406030204" pitchFamily="18" charset="0"/>
              </a:rPr>
              <a:t>You can also begin collecting the necessary data and documents to submit to our office for nominations.</a:t>
            </a:r>
          </a:p>
          <a:p>
            <a:endParaRPr lang="en-US" sz="1800" b="1" u="sng" dirty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r>
              <a:rPr lang="en-US" sz="1800" b="1" u="sng" dirty="0">
                <a:solidFill>
                  <a:srgbClr val="002060"/>
                </a:solidFill>
                <a:latin typeface="Cambria" panose="02040503050406030204" pitchFamily="18" charset="0"/>
              </a:rPr>
              <a:t>October 10</a:t>
            </a:r>
            <a:r>
              <a:rPr lang="en-US" sz="1800" dirty="0">
                <a:solidFill>
                  <a:srgbClr val="002060"/>
                </a:solidFill>
                <a:latin typeface="Cambria" panose="02040503050406030204" pitchFamily="18" charset="0"/>
              </a:rPr>
              <a:t>:  </a:t>
            </a:r>
            <a:r>
              <a:rPr lang="en-US" sz="1800" b="1" dirty="0">
                <a:solidFill>
                  <a:srgbClr val="002060"/>
                </a:solidFill>
                <a:latin typeface="Cambria" panose="02040503050406030204" pitchFamily="18" charset="0"/>
              </a:rPr>
              <a:t>Senator Rounds completed application packet due</a:t>
            </a:r>
            <a:r>
              <a:rPr lang="en-US" sz="1800" dirty="0">
                <a:solidFill>
                  <a:srgbClr val="002060"/>
                </a:solidFill>
                <a:latin typeface="Cambria" panose="02040503050406030204" pitchFamily="18" charset="0"/>
              </a:rPr>
              <a:t>. Only completed packets received by </a:t>
            </a:r>
            <a:r>
              <a:rPr lang="en-US" sz="1800">
                <a:solidFill>
                  <a:srgbClr val="002060"/>
                </a:solidFill>
                <a:latin typeface="Cambria" panose="02040503050406030204" pitchFamily="18" charset="0"/>
              </a:rPr>
              <a:t>October 10 </a:t>
            </a:r>
            <a:r>
              <a:rPr lang="en-US" sz="1800" dirty="0">
                <a:solidFill>
                  <a:srgbClr val="002060"/>
                </a:solidFill>
                <a:latin typeface="Cambria" panose="02040503050406030204" pitchFamily="18" charset="0"/>
              </a:rPr>
              <a:t>will be accepted. </a:t>
            </a:r>
          </a:p>
          <a:p>
            <a:endParaRPr lang="en-US" sz="1800" b="1" u="sng" dirty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r>
              <a:rPr lang="en-US" sz="1800" b="1" u="sng" dirty="0">
                <a:solidFill>
                  <a:srgbClr val="002060"/>
                </a:solidFill>
                <a:latin typeface="Cambria" panose="02040503050406030204" pitchFamily="18" charset="0"/>
              </a:rPr>
              <a:t>Mid-October</a:t>
            </a:r>
            <a:r>
              <a:rPr lang="en-US" sz="1800" dirty="0">
                <a:solidFill>
                  <a:srgbClr val="002060"/>
                </a:solidFill>
                <a:latin typeface="Cambria" panose="02040503050406030204" pitchFamily="18" charset="0"/>
              </a:rPr>
              <a:t>: Letters and email will be sent to you notifying you of your interview time and location.</a:t>
            </a:r>
          </a:p>
          <a:p>
            <a:endParaRPr lang="en-US" sz="1800" b="1" u="sng" dirty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r>
              <a:rPr lang="en-US" sz="1800" b="1" u="sng" dirty="0">
                <a:solidFill>
                  <a:srgbClr val="002060"/>
                </a:solidFill>
                <a:latin typeface="Cambria" panose="02040503050406030204" pitchFamily="18" charset="0"/>
              </a:rPr>
              <a:t>November</a:t>
            </a:r>
            <a:r>
              <a:rPr lang="en-US" sz="1800" dirty="0">
                <a:solidFill>
                  <a:srgbClr val="002060"/>
                </a:solidFill>
                <a:latin typeface="Cambria" panose="02040503050406030204" pitchFamily="18" charset="0"/>
              </a:rPr>
              <a:t>:  Interviews with Senator Rounds Nomination Advisory Board may be conducted.  </a:t>
            </a:r>
          </a:p>
          <a:p>
            <a:endParaRPr lang="en-US" sz="1800" b="1" u="sng" dirty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r>
              <a:rPr lang="en-US" sz="1800" b="1" u="sng" dirty="0">
                <a:solidFill>
                  <a:srgbClr val="002060"/>
                </a:solidFill>
                <a:latin typeface="Cambria" panose="02040503050406030204" pitchFamily="18" charset="0"/>
              </a:rPr>
              <a:t>No Later Than December 31</a:t>
            </a:r>
            <a:r>
              <a:rPr lang="en-US" sz="1800" dirty="0">
                <a:solidFill>
                  <a:srgbClr val="002060"/>
                </a:solidFill>
                <a:latin typeface="Cambria" panose="02040503050406030204" pitchFamily="18" charset="0"/>
              </a:rPr>
              <a:t>:You will receive notification of nominations. </a:t>
            </a:r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100000">
              <a:srgbClr val="33E1F9"/>
            </a:gs>
            <a:gs pos="37000">
              <a:schemeClr val="accent1">
                <a:lumMod val="40000"/>
                <a:lumOff val="6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61150" y="49365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2060"/>
                </a:solidFill>
                <a:effectLst>
                  <a:outerShdw blurRad="50800" dist="38100" dir="10800000" algn="r">
                    <a:schemeClr val="tx1">
                      <a:alpha val="40000"/>
                    </a:schemeClr>
                  </a:outerShdw>
                </a:effectLst>
                <a:latin typeface="Cambria" panose="02040503050406030204" pitchFamily="18" charset="0"/>
              </a:rPr>
              <a:t>Senator Mike Rounds </a:t>
            </a:r>
          </a:p>
          <a:p>
            <a:pPr algn="ctr"/>
            <a:r>
              <a:rPr lang="en-US" sz="3600" b="1" dirty="0">
                <a:solidFill>
                  <a:srgbClr val="002060"/>
                </a:solidFill>
                <a:effectLst>
                  <a:outerShdw blurRad="50800" dist="38100" dir="10800000" algn="r">
                    <a:schemeClr val="tx1">
                      <a:alpha val="40000"/>
                    </a:schemeClr>
                  </a:outerShdw>
                </a:effectLst>
                <a:latin typeface="Cambria" panose="02040503050406030204" pitchFamily="18" charset="0"/>
              </a:rPr>
              <a:t>Service Academy Day</a:t>
            </a:r>
            <a:endParaRPr lang="en-US" sz="3600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508899"/>
            <a:ext cx="3230500" cy="4038600"/>
          </a:xfrm>
          <a:prstGeom prst="rect">
            <a:avLst/>
          </a:prstGeom>
          <a:ln>
            <a:solidFill>
              <a:srgbClr val="002060"/>
            </a:solidFill>
          </a:ln>
        </p:spPr>
      </p:pic>
      <p:grpSp>
        <p:nvGrpSpPr>
          <p:cNvPr id="17" name="Group 16"/>
          <p:cNvGrpSpPr/>
          <p:nvPr/>
        </p:nvGrpSpPr>
        <p:grpSpPr>
          <a:xfrm>
            <a:off x="1791970" y="1343592"/>
            <a:ext cx="5560060" cy="1103944"/>
            <a:chOff x="0" y="16831"/>
            <a:chExt cx="5560060" cy="1103944"/>
          </a:xfrm>
        </p:grpSpPr>
        <p:grpSp>
          <p:nvGrpSpPr>
            <p:cNvPr id="18" name="seals"/>
            <p:cNvGrpSpPr/>
            <p:nvPr/>
          </p:nvGrpSpPr>
          <p:grpSpPr>
            <a:xfrm>
              <a:off x="0" y="16831"/>
              <a:ext cx="5560060" cy="1102572"/>
              <a:chOff x="0" y="0"/>
              <a:chExt cx="5751020" cy="1140921"/>
            </a:xfrm>
          </p:grpSpPr>
          <p:grpSp>
            <p:nvGrpSpPr>
              <p:cNvPr id="20" name="Group 19"/>
              <p:cNvGrpSpPr/>
              <p:nvPr/>
            </p:nvGrpSpPr>
            <p:grpSpPr>
              <a:xfrm>
                <a:off x="9525" y="0"/>
                <a:ext cx="5741495" cy="1140920"/>
                <a:chOff x="0" y="0"/>
                <a:chExt cx="5741495" cy="1140920"/>
              </a:xfrm>
            </p:grpSpPr>
            <p:sp>
              <p:nvSpPr>
                <p:cNvPr id="26" name="Oval 25"/>
                <p:cNvSpPr/>
                <p:nvPr/>
              </p:nvSpPr>
              <p:spPr>
                <a:xfrm>
                  <a:off x="3448050" y="0"/>
                  <a:ext cx="1131395" cy="1131395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7" name="Oval 26"/>
                <p:cNvSpPr/>
                <p:nvPr/>
              </p:nvSpPr>
              <p:spPr>
                <a:xfrm>
                  <a:off x="2314662" y="1"/>
                  <a:ext cx="1102732" cy="11312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1143000" y="0"/>
                  <a:ext cx="1131395" cy="1131395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9" name="Oval 28"/>
                <p:cNvSpPr/>
                <p:nvPr/>
              </p:nvSpPr>
              <p:spPr>
                <a:xfrm>
                  <a:off x="0" y="0"/>
                  <a:ext cx="1131395" cy="1131395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0" name="Oval 29"/>
                <p:cNvSpPr/>
                <p:nvPr/>
              </p:nvSpPr>
              <p:spPr>
                <a:xfrm>
                  <a:off x="4610100" y="9525"/>
                  <a:ext cx="1131395" cy="1131395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21" name="Group 20"/>
              <p:cNvGrpSpPr/>
              <p:nvPr/>
            </p:nvGrpSpPr>
            <p:grpSpPr>
              <a:xfrm>
                <a:off x="0" y="1"/>
                <a:ext cx="4575734" cy="1140920"/>
                <a:chOff x="0" y="0"/>
                <a:chExt cx="5909310" cy="1473689"/>
              </a:xfrm>
            </p:grpSpPr>
            <p:pic>
              <p:nvPicPr>
                <p:cNvPr id="22" name="Picture 21" descr="http://www.defense.gov/multimedia/web_graphics/army/USAc.jpg"/>
                <p:cNvPicPr>
                  <a:picLocks noChangeAspect="1"/>
                </p:cNvPicPr>
                <p:nvPr/>
              </p:nvPicPr>
              <p:blipFill>
                <a:blip r:embed="rId4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0" y="0"/>
                  <a:ext cx="1461135" cy="146113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23" name="Picture 22" descr="http://www.defense.gov/multimedia/web_graphics/navy/USNc.jpg"/>
                <p:cNvPicPr>
                  <a:picLocks noChangeAspect="1"/>
                </p:cNvPicPr>
                <p:nvPr/>
              </p:nvPicPr>
              <p:blipFill>
                <a:blip r:embed="rId5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986890" y="12553"/>
                  <a:ext cx="1461134" cy="1461136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24" name="Picture 23" descr="http://www.defense.gov/multimedia/web_graphics/airforce/USAFc.jpg"/>
                <p:cNvPicPr>
                  <a:picLocks noChangeAspect="1"/>
                </p:cNvPicPr>
                <p:nvPr/>
              </p:nvPicPr>
              <p:blipFill>
                <a:blip r:embed="rId6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448175" y="0"/>
                  <a:ext cx="1461135" cy="146113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</p:grpSp>
        <p:pic>
          <p:nvPicPr>
            <p:cNvPr id="19" name="Picture 18" descr="http://www.defense.gov/multimedia/web_graphics/marines/USMCc.jpg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3630" y="27305"/>
              <a:ext cx="1093470" cy="109347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9543" y="1326709"/>
            <a:ext cx="1153514" cy="1141979"/>
          </a:xfrm>
          <a:prstGeom prst="rect">
            <a:avLst/>
          </a:prstGeom>
        </p:spPr>
      </p:pic>
      <p:sp>
        <p:nvSpPr>
          <p:cNvPr id="25" name="Content Placeholder 2"/>
          <p:cNvSpPr txBox="1">
            <a:spLocks/>
          </p:cNvSpPr>
          <p:nvPr/>
        </p:nvSpPr>
        <p:spPr>
          <a:xfrm>
            <a:off x="3352800" y="2530670"/>
            <a:ext cx="5730050" cy="3426098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Wingdings 2" pitchFamily="18" charset="2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 2" pitchFamily="18" charset="2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 2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 2" pitchFamily="18" charset="2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 2" pitchFamily="18" charset="2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spcBef>
                <a:spcPct val="20000"/>
              </a:spcBef>
              <a:buFont typeface="Wingdings 2" pitchFamily="18" charset="2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spcBef>
                <a:spcPct val="20000"/>
              </a:spcBef>
              <a:buFont typeface="Wingdings 2" pitchFamily="18" charset="2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spcBef>
                <a:spcPct val="20000"/>
              </a:spcBef>
              <a:buFont typeface="Wingdings 2" pitchFamily="18" charset="2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spcBef>
                <a:spcPct val="20000"/>
              </a:spcBef>
              <a:buFont typeface="Wingdings 2" pitchFamily="18" charset="2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n-US" sz="2400" dirty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pPr lvl="1"/>
            <a:endParaRPr lang="en-US" sz="2400" dirty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pPr lvl="1"/>
            <a:r>
              <a:rPr lang="en-US" sz="2400" dirty="0">
                <a:solidFill>
                  <a:srgbClr val="002060"/>
                </a:solidFill>
                <a:latin typeface="Cambria" panose="02040503050406030204" pitchFamily="18" charset="0"/>
              </a:rPr>
              <a:t>Service Academy Coordinator</a:t>
            </a:r>
          </a:p>
          <a:p>
            <a:pPr lvl="1"/>
            <a:r>
              <a:rPr lang="en-US" sz="2400" dirty="0">
                <a:solidFill>
                  <a:srgbClr val="002060"/>
                </a:solidFill>
                <a:latin typeface="Cambria" panose="02040503050406030204" pitchFamily="18" charset="0"/>
              </a:rPr>
              <a:t>603 Omaha Street, Suite 100</a:t>
            </a:r>
          </a:p>
          <a:p>
            <a:pPr lvl="1"/>
            <a:r>
              <a:rPr lang="en-US" sz="2400" dirty="0">
                <a:solidFill>
                  <a:srgbClr val="002060"/>
                </a:solidFill>
                <a:latin typeface="Cambria" panose="02040503050406030204" pitchFamily="18" charset="0"/>
              </a:rPr>
              <a:t>Rapid City, SD  57701</a:t>
            </a:r>
          </a:p>
          <a:p>
            <a:pPr lvl="1"/>
            <a:r>
              <a:rPr lang="en-US" sz="2400" dirty="0">
                <a:solidFill>
                  <a:srgbClr val="002060"/>
                </a:solidFill>
                <a:latin typeface="Cambria" panose="02040503050406030204" pitchFamily="18" charset="0"/>
              </a:rPr>
              <a:t>Phone: 605-343-5035</a:t>
            </a:r>
          </a:p>
          <a:p>
            <a:pPr lvl="1"/>
            <a:r>
              <a:rPr lang="en-US" sz="2400" dirty="0">
                <a:solidFill>
                  <a:srgbClr val="002060"/>
                </a:solidFill>
                <a:latin typeface="Cambria" panose="02040503050406030204" pitchFamily="18" charset="0"/>
              </a:rPr>
              <a:t>Fax:  605-343-5348</a:t>
            </a:r>
          </a:p>
          <a:p>
            <a:pPr lvl="1"/>
            <a:endParaRPr lang="en-US" sz="2400" dirty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pPr lvl="1"/>
            <a:r>
              <a:rPr lang="en-US" sz="1900" dirty="0">
                <a:solidFill>
                  <a:srgbClr val="002060"/>
                </a:solidFill>
                <a:latin typeface="Cambria" panose="02040503050406030204" pitchFamily="18" charset="0"/>
              </a:rPr>
              <a:t>Email: academy_nominations@rounds.senate.gov</a:t>
            </a:r>
          </a:p>
          <a:p>
            <a:pPr lvl="1"/>
            <a:endParaRPr lang="en-US" sz="3200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5854880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685800"/>
            <a:ext cx="6400800" cy="914400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Office of Senator Mike Rounds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752600"/>
            <a:ext cx="9144000" cy="4525963"/>
          </a:xfrm>
          <a:noFill/>
        </p:spPr>
        <p:txBody>
          <a:bodyPr>
            <a:noAutofit/>
          </a:bodyPr>
          <a:lstStyle/>
          <a:p>
            <a:pPr lvl="1" algn="ctr">
              <a:buNone/>
            </a:pPr>
            <a:endParaRPr lang="en-US" sz="3200" dirty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pPr lvl="1" algn="ctr">
              <a:buNone/>
            </a:pP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</a:rPr>
              <a:t>Service Academy Coordinator</a:t>
            </a:r>
          </a:p>
          <a:p>
            <a:pPr lvl="1" algn="ctr">
              <a:buNone/>
            </a:pP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</a:rPr>
              <a:t>603 Omaha Street, Suite 100</a:t>
            </a:r>
          </a:p>
          <a:p>
            <a:pPr lvl="1" algn="ctr">
              <a:buNone/>
            </a:pP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</a:rPr>
              <a:t>Rapid City, SD  57701</a:t>
            </a:r>
          </a:p>
          <a:p>
            <a:pPr lvl="1" algn="ctr">
              <a:buNone/>
            </a:pP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</a:rPr>
              <a:t>Phone: 605-343-5035</a:t>
            </a:r>
          </a:p>
          <a:p>
            <a:pPr lvl="1" algn="ctr">
              <a:buNone/>
            </a:pP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</a:rPr>
              <a:t>Fax:  605-343-5348</a:t>
            </a:r>
          </a:p>
          <a:p>
            <a:pPr lvl="1" algn="ctr">
              <a:buNone/>
            </a:pP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</a:rPr>
              <a:t>Email: academy_nominations@rounds.senate.gov</a:t>
            </a:r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85641"/>
            <a:ext cx="8229600" cy="1143000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Nomination vs. Appointment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133600"/>
            <a:ext cx="8229600" cy="4525963"/>
          </a:xfrm>
        </p:spPr>
        <p:txBody>
          <a:bodyPr>
            <a:normAutofit/>
          </a:bodyPr>
          <a:lstStyle/>
          <a:p>
            <a:r>
              <a:rPr lang="en-US" sz="2800" b="1" u="sng" dirty="0">
                <a:solidFill>
                  <a:srgbClr val="002060"/>
                </a:solidFill>
                <a:latin typeface="Cambria" panose="02040503050406030204" pitchFamily="18" charset="0"/>
              </a:rPr>
              <a:t>Nomination: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</a:rPr>
              <a:t>  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</a:rPr>
              <a:t>Received from a Congressional or Senatorial office. </a:t>
            </a:r>
          </a:p>
          <a:p>
            <a:pPr lvl="1"/>
            <a:r>
              <a:rPr lang="en-US" sz="2400" dirty="0">
                <a:solidFill>
                  <a:srgbClr val="002060"/>
                </a:solidFill>
                <a:latin typeface="Cambria" panose="02040503050406030204" pitchFamily="18" charset="0"/>
              </a:rPr>
              <a:t>Required in order to receive an appointment. </a:t>
            </a:r>
          </a:p>
          <a:p>
            <a:pPr lvl="1"/>
            <a:r>
              <a:rPr lang="en-US" sz="2400" dirty="0">
                <a:solidFill>
                  <a:srgbClr val="002060"/>
                </a:solidFill>
                <a:latin typeface="Cambria" panose="02040503050406030204" pitchFamily="18" charset="0"/>
              </a:rPr>
              <a:t>Applying for a nomination is a separate process from applying to the academy. </a:t>
            </a:r>
          </a:p>
          <a:p>
            <a:pPr marL="342900" lvl="1" indent="0">
              <a:buNone/>
            </a:pPr>
            <a:endParaRPr lang="en-US" sz="2400" dirty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r>
              <a:rPr lang="en-US" sz="2800" b="1" u="sng" dirty="0">
                <a:solidFill>
                  <a:srgbClr val="002060"/>
                </a:solidFill>
                <a:latin typeface="Cambria" panose="02040503050406030204" pitchFamily="18" charset="0"/>
              </a:rPr>
              <a:t>Appointment: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</a:rPr>
              <a:t>  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</a:rPr>
              <a:t>Received from the academy itself. </a:t>
            </a:r>
          </a:p>
          <a:p>
            <a:pPr marL="342900" lvl="1" indent="0">
              <a:buNone/>
            </a:pPr>
            <a:endParaRPr lang="en-US" dirty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pPr marL="342900" lvl="1" indent="0">
              <a:buNone/>
            </a:pPr>
            <a:endParaRPr lang="en-US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34307">
            <a:off x="216549" y="773491"/>
            <a:ext cx="1724025" cy="1300163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Appointment Criteria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0575" y="1066800"/>
            <a:ext cx="8229600" cy="5562600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Cambria" panose="02040503050406030204" pitchFamily="18" charset="0"/>
              </a:rPr>
              <a:t>Appointment and nomination criteria are established by statute and regulations issued by each of the academies.  </a:t>
            </a:r>
          </a:p>
          <a:p>
            <a:endParaRPr lang="en-US" sz="2400" dirty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r>
              <a:rPr lang="en-US" sz="2400" dirty="0">
                <a:solidFill>
                  <a:srgbClr val="002060"/>
                </a:solidFill>
                <a:latin typeface="Cambria" panose="02040503050406030204" pitchFamily="18" charset="0"/>
              </a:rPr>
              <a:t>The U.S. Military, Naval, and Air Force Academies are overseen by the three military branches of the Department of Defense.  </a:t>
            </a:r>
          </a:p>
          <a:p>
            <a:endParaRPr lang="en-US" sz="2400" dirty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r>
              <a:rPr lang="en-US" sz="2400" dirty="0">
                <a:solidFill>
                  <a:srgbClr val="002060"/>
                </a:solidFill>
                <a:latin typeface="Cambria" panose="02040503050406030204" pitchFamily="18" charset="0"/>
              </a:rPr>
              <a:t>The U.S. Merchant Marine Academy is governed by regulations issued by the Department of Transportation.</a:t>
            </a:r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>
            <a:noAutofit/>
          </a:bodyPr>
          <a:lstStyle/>
          <a:p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Congressional Nomination Guidelines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43000"/>
            <a:ext cx="8229600" cy="5562600"/>
          </a:xfrm>
        </p:spPr>
        <p:txBody>
          <a:bodyPr>
            <a:noAutofit/>
          </a:bodyPr>
          <a:lstStyle/>
          <a:p>
            <a:r>
              <a:rPr lang="en-US" sz="2400" b="1" u="sng" dirty="0">
                <a:solidFill>
                  <a:srgbClr val="002060"/>
                </a:solidFill>
                <a:latin typeface="Cambria" panose="02040503050406030204" pitchFamily="18" charset="0"/>
              </a:rPr>
              <a:t>Air Force, Naval, and Military Academies: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</a:rPr>
              <a:t>  </a:t>
            </a:r>
            <a:r>
              <a:rPr lang="en-US" sz="2400" dirty="0">
                <a:solidFill>
                  <a:srgbClr val="002060"/>
                </a:solidFill>
                <a:latin typeface="Cambria" panose="02040503050406030204" pitchFamily="18" charset="0"/>
              </a:rPr>
              <a:t>Each U.S. Senator and Member of Congress may have a maximum of </a:t>
            </a:r>
            <a:r>
              <a:rPr lang="en-US" sz="2400" u="sng" dirty="0">
                <a:solidFill>
                  <a:srgbClr val="002060"/>
                </a:solidFill>
                <a:latin typeface="Cambria" panose="02040503050406030204" pitchFamily="18" charset="0"/>
              </a:rPr>
              <a:t>five</a:t>
            </a:r>
            <a:r>
              <a:rPr lang="en-US" sz="2400" dirty="0">
                <a:solidFill>
                  <a:srgbClr val="002060"/>
                </a:solidFill>
                <a:latin typeface="Cambria" panose="02040503050406030204" pitchFamily="18" charset="0"/>
              </a:rPr>
              <a:t> appointees at each academy at any one time.  </a:t>
            </a:r>
          </a:p>
          <a:p>
            <a:r>
              <a:rPr lang="en-US" sz="2400" b="1" u="sng" dirty="0">
                <a:solidFill>
                  <a:srgbClr val="002060"/>
                </a:solidFill>
                <a:latin typeface="Cambria" panose="02040503050406030204" pitchFamily="18" charset="0"/>
              </a:rPr>
              <a:t>Merchant Marine Academy: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</a:rPr>
              <a:t>  </a:t>
            </a:r>
            <a:r>
              <a:rPr lang="en-US" sz="2400" dirty="0">
                <a:solidFill>
                  <a:srgbClr val="002060"/>
                </a:solidFill>
                <a:latin typeface="Cambria" panose="02040503050406030204" pitchFamily="18" charset="0"/>
              </a:rPr>
              <a:t>Each U.S. Senator and Member of Congress may nominate 15 young men and/or women to enter statewide competition for four places at the Merchant Marine Academy.  </a:t>
            </a:r>
          </a:p>
          <a:p>
            <a:pPr>
              <a:spcAft>
                <a:spcPts val="600"/>
              </a:spcAft>
            </a:pPr>
            <a:r>
              <a:rPr lang="en-US" sz="2400" b="1" u="sng" dirty="0">
                <a:solidFill>
                  <a:srgbClr val="002060"/>
                </a:solidFill>
                <a:latin typeface="Cambria" panose="02040503050406030204" pitchFamily="18" charset="0"/>
              </a:rPr>
              <a:t>Coast Guard Academy: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</a:rPr>
              <a:t>  </a:t>
            </a:r>
            <a:r>
              <a:rPr lang="en-US" sz="2400" dirty="0">
                <a:solidFill>
                  <a:srgbClr val="002060"/>
                </a:solidFill>
                <a:latin typeface="Cambria" panose="02040503050406030204" pitchFamily="18" charset="0"/>
              </a:rPr>
              <a:t>There are no Congressional nominations to the Coast Guard Academy.  Application should be mailed directly to:</a:t>
            </a:r>
          </a:p>
          <a:p>
            <a:pPr>
              <a:spcBef>
                <a:spcPts val="0"/>
              </a:spcBef>
              <a:buNone/>
            </a:pPr>
            <a:r>
              <a:rPr lang="en-US" sz="2400" dirty="0">
                <a:solidFill>
                  <a:srgbClr val="002060"/>
                </a:solidFill>
                <a:latin typeface="Cambria" panose="02040503050406030204" pitchFamily="18" charset="0"/>
              </a:rPr>
              <a:t>			Superintendent </a:t>
            </a:r>
          </a:p>
          <a:p>
            <a:pPr>
              <a:spcBef>
                <a:spcPts val="0"/>
              </a:spcBef>
              <a:buNone/>
            </a:pPr>
            <a:r>
              <a:rPr lang="en-US" sz="2400" dirty="0">
                <a:solidFill>
                  <a:srgbClr val="002060"/>
                </a:solidFill>
                <a:latin typeface="Cambria" panose="02040503050406030204" pitchFamily="18" charset="0"/>
              </a:rPr>
              <a:t>			United States Coast Guard Academy</a:t>
            </a:r>
          </a:p>
          <a:p>
            <a:pPr>
              <a:spcBef>
                <a:spcPts val="0"/>
              </a:spcBef>
              <a:buNone/>
            </a:pPr>
            <a:r>
              <a:rPr lang="en-US" sz="2400" dirty="0">
                <a:solidFill>
                  <a:srgbClr val="002060"/>
                </a:solidFill>
                <a:latin typeface="Cambria" panose="02040503050406030204" pitchFamily="18" charset="0"/>
              </a:rPr>
              <a:t>			31 Mohegan Avenue</a:t>
            </a:r>
          </a:p>
          <a:p>
            <a:pPr>
              <a:spcBef>
                <a:spcPts val="0"/>
              </a:spcBef>
              <a:buNone/>
            </a:pPr>
            <a:r>
              <a:rPr lang="en-US" sz="2400" dirty="0">
                <a:solidFill>
                  <a:srgbClr val="002060"/>
                </a:solidFill>
                <a:latin typeface="Cambria" panose="02040503050406030204" pitchFamily="18" charset="0"/>
              </a:rPr>
              <a:t>			New London, CT 06320</a:t>
            </a:r>
          </a:p>
          <a:p>
            <a:pPr marL="0" indent="0">
              <a:buNone/>
            </a:pPr>
            <a:r>
              <a:rPr lang="en-US" sz="2300" dirty="0">
                <a:solidFill>
                  <a:srgbClr val="002060"/>
                </a:solidFill>
                <a:latin typeface="Cambria" panose="02040503050406030204" pitchFamily="18" charset="0"/>
              </a:rPr>
              <a:t>	</a:t>
            </a:r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744" y="1867437"/>
            <a:ext cx="4204855" cy="663633"/>
          </a:xfrm>
        </p:spPr>
        <p:txBody>
          <a:bodyPr/>
          <a:lstStyle/>
          <a:p>
            <a:r>
              <a:rPr 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Eligibility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3345" y="778100"/>
            <a:ext cx="8229600" cy="1219199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solidFill>
                  <a:srgbClr val="002060"/>
                </a:solidFill>
                <a:latin typeface="Cambria" panose="02040503050406030204" pitchFamily="18" charset="0"/>
              </a:rPr>
              <a:t>All academies provide a similar academic experience, therefore it may be beneficial to apply to all academies. This allows the board to potentially nominate you to more than one academy.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95745" y="174567"/>
            <a:ext cx="4204855" cy="6636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Academy Preference</a:t>
            </a:r>
            <a:endParaRPr lang="en-US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43345" y="2531070"/>
            <a:ext cx="8229600" cy="14313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 2" pitchFamily="18" charset="2"/>
              <a:buChar char="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 2" pitchFamily="18" charset="2"/>
              <a:buChar char="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 2" pitchFamily="18" charset="2"/>
              <a:buChar char="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US" sz="2000" dirty="0">
                <a:solidFill>
                  <a:srgbClr val="002060"/>
                </a:solidFill>
                <a:latin typeface="Cambria" panose="02040503050406030204" pitchFamily="18" charset="0"/>
              </a:rPr>
              <a:t>Must be a citizen of the United States and a legal resident of South Dakota. </a:t>
            </a:r>
          </a:p>
          <a:p>
            <a:pPr>
              <a:spcAft>
                <a:spcPts val="600"/>
              </a:spcAft>
            </a:pPr>
            <a:r>
              <a:rPr lang="en-US" sz="2000" dirty="0">
                <a:solidFill>
                  <a:srgbClr val="002060"/>
                </a:solidFill>
                <a:latin typeface="Cambria" panose="02040503050406030204" pitchFamily="18" charset="0"/>
              </a:rPr>
              <a:t>Must be unmarried, at least 17 years of age, nor past your 23</a:t>
            </a:r>
            <a:r>
              <a:rPr lang="en-US" sz="2000" baseline="30000" dirty="0">
                <a:solidFill>
                  <a:srgbClr val="002060"/>
                </a:solidFill>
                <a:latin typeface="Cambria" panose="02040503050406030204" pitchFamily="18" charset="0"/>
              </a:rPr>
              <a:t>rd</a:t>
            </a:r>
            <a:r>
              <a:rPr lang="en-US" sz="2000" dirty="0">
                <a:solidFill>
                  <a:srgbClr val="002060"/>
                </a:solidFill>
                <a:latin typeface="Cambria" panose="02040503050406030204" pitchFamily="18" charset="0"/>
              </a:rPr>
              <a:t> birthday by July 1</a:t>
            </a:r>
            <a:r>
              <a:rPr lang="en-US" sz="2000" baseline="30000" dirty="0">
                <a:solidFill>
                  <a:srgbClr val="002060"/>
                </a:solidFill>
                <a:latin typeface="Cambria" panose="02040503050406030204" pitchFamily="18" charset="0"/>
              </a:rPr>
              <a:t>st</a:t>
            </a:r>
            <a:r>
              <a:rPr lang="en-US" sz="2000" dirty="0">
                <a:solidFill>
                  <a:srgbClr val="002060"/>
                </a:solidFill>
                <a:latin typeface="Cambria" panose="02040503050406030204" pitchFamily="18" charset="0"/>
              </a:rPr>
              <a:t> of the year that you would be admitted into the academy. 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19542" y="3914475"/>
            <a:ext cx="4357257" cy="6636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Multiple Applications 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98077" y="4578108"/>
            <a:ext cx="8229600" cy="18119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 2" pitchFamily="18" charset="2"/>
              <a:buChar char="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 2" pitchFamily="18" charset="2"/>
              <a:buChar char="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 2" pitchFamily="18" charset="2"/>
              <a:buChar char="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US" dirty="0">
                <a:solidFill>
                  <a:srgbClr val="002060"/>
                </a:solidFill>
                <a:latin typeface="Cambria" panose="02040503050406030204" pitchFamily="18" charset="0"/>
              </a:rPr>
              <a:t>It is recommended to apply for an appointment through other nominating sources: Senator John Thune, Representative Dusty Johnson, and Vice President JD Vance. Please consult their offices for their procedures. </a:t>
            </a:r>
          </a:p>
          <a:p>
            <a:pPr>
              <a:spcAft>
                <a:spcPts val="600"/>
              </a:spcAft>
            </a:pPr>
            <a:endParaRPr lang="en-US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5334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Qualifications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818861"/>
            <a:ext cx="8229600" cy="5715000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rgbClr val="002060"/>
                </a:solidFill>
                <a:latin typeface="Cambria" panose="02040503050406030204" pitchFamily="18" charset="0"/>
              </a:rPr>
              <a:t>You must generally be in the top half of your class.  </a:t>
            </a:r>
          </a:p>
          <a:p>
            <a:r>
              <a:rPr lang="en-US" dirty="0">
                <a:solidFill>
                  <a:srgbClr val="002060"/>
                </a:solidFill>
                <a:latin typeface="Cambria" panose="02040503050406030204" pitchFamily="18" charset="0"/>
              </a:rPr>
              <a:t>For purposes of our nomination, Senator Rounds requires ACT or SAT scores be submitted.  </a:t>
            </a:r>
          </a:p>
          <a:p>
            <a:pPr lvl="1"/>
            <a:r>
              <a:rPr lang="en-US" sz="2100" dirty="0">
                <a:solidFill>
                  <a:srgbClr val="002060"/>
                </a:solidFill>
                <a:latin typeface="Cambria" panose="02040503050406030204" pitchFamily="18" charset="0"/>
              </a:rPr>
              <a:t>ACT Code is 7182 and SAT Code is 6599</a:t>
            </a:r>
          </a:p>
          <a:p>
            <a:r>
              <a:rPr lang="en-US" dirty="0">
                <a:solidFill>
                  <a:srgbClr val="002060"/>
                </a:solidFill>
                <a:latin typeface="Cambria" panose="02040503050406030204" pitchFamily="18" charset="0"/>
              </a:rPr>
              <a:t>Applicants should have outstanding records of extracurricular activities in schools and communities.</a:t>
            </a:r>
          </a:p>
          <a:p>
            <a:pPr lvl="1"/>
            <a:r>
              <a:rPr lang="en-US" sz="2100" dirty="0">
                <a:solidFill>
                  <a:srgbClr val="002060"/>
                </a:solidFill>
                <a:latin typeface="Cambria" panose="02040503050406030204" pitchFamily="18" charset="0"/>
              </a:rPr>
              <a:t>The academies stress the importance of leadership, character, </a:t>
            </a:r>
          </a:p>
          <a:p>
            <a:pPr marL="342900" lvl="1" indent="0">
              <a:buNone/>
            </a:pPr>
            <a:r>
              <a:rPr lang="en-US" sz="2100" dirty="0">
                <a:solidFill>
                  <a:srgbClr val="002060"/>
                </a:solidFill>
                <a:latin typeface="Cambria" panose="02040503050406030204" pitchFamily="18" charset="0"/>
              </a:rPr>
              <a:t>   and motivation.  </a:t>
            </a:r>
          </a:p>
          <a:p>
            <a:r>
              <a:rPr lang="en-US" dirty="0">
                <a:solidFill>
                  <a:srgbClr val="002060"/>
                </a:solidFill>
                <a:latin typeface="Cambria" panose="02040503050406030204" pitchFamily="18" charset="0"/>
              </a:rPr>
              <a:t>Each academy has strict standards regarding the physical qualifications.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86677">
            <a:off x="295725" y="141853"/>
            <a:ext cx="1759410" cy="1326848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Application Procedure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55469"/>
            <a:ext cx="8229600" cy="5854931"/>
          </a:xfrm>
        </p:spPr>
        <p:txBody>
          <a:bodyPr>
            <a:normAutofit/>
          </a:bodyPr>
          <a:lstStyle/>
          <a:p>
            <a:r>
              <a:rPr lang="en-US" b="1" u="sng" dirty="0">
                <a:solidFill>
                  <a:srgbClr val="002060"/>
                </a:solidFill>
                <a:latin typeface="Cambria" panose="02040503050406030204" pitchFamily="18" charset="0"/>
              </a:rPr>
              <a:t>Step 1:</a:t>
            </a:r>
            <a:r>
              <a:rPr lang="en-US" b="1" dirty="0">
                <a:solidFill>
                  <a:srgbClr val="002060"/>
                </a:solidFill>
                <a:latin typeface="Cambria" panose="02040503050406030204" pitchFamily="18" charset="0"/>
              </a:rPr>
              <a:t> </a:t>
            </a:r>
            <a:r>
              <a:rPr lang="en-US" dirty="0">
                <a:solidFill>
                  <a:srgbClr val="002060"/>
                </a:solidFill>
                <a:latin typeface="Cambria" panose="02040503050406030204" pitchFamily="18" charset="0"/>
              </a:rPr>
              <a:t>Contact the academy of your choice </a:t>
            </a:r>
            <a:r>
              <a:rPr lang="en-US" u="sng" dirty="0">
                <a:solidFill>
                  <a:srgbClr val="002060"/>
                </a:solidFill>
                <a:latin typeface="Cambria" panose="02040503050406030204" pitchFamily="18" charset="0"/>
              </a:rPr>
              <a:t>directly</a:t>
            </a:r>
            <a:r>
              <a:rPr lang="en-US" dirty="0">
                <a:solidFill>
                  <a:srgbClr val="002060"/>
                </a:solidFill>
                <a:latin typeface="Cambria" panose="02040503050406030204" pitchFamily="18" charset="0"/>
              </a:rPr>
              <a:t> to open a </a:t>
            </a: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  <a:latin typeface="Cambria" panose="02040503050406030204" pitchFamily="18" charset="0"/>
              </a:rPr>
              <a:t>   pre-candidate file. </a:t>
            </a:r>
          </a:p>
          <a:p>
            <a:pPr marL="0" indent="0">
              <a:buNone/>
            </a:pPr>
            <a:endParaRPr lang="en-US" dirty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r>
              <a:rPr lang="en-US" b="1" u="sng" dirty="0">
                <a:solidFill>
                  <a:srgbClr val="002060"/>
                </a:solidFill>
                <a:latin typeface="Cambria" panose="02040503050406030204" pitchFamily="18" charset="0"/>
              </a:rPr>
              <a:t>Step 2</a:t>
            </a:r>
            <a:r>
              <a:rPr lang="en-US" dirty="0">
                <a:solidFill>
                  <a:srgbClr val="002060"/>
                </a:solidFill>
                <a:latin typeface="Cambria" panose="02040503050406030204" pitchFamily="18" charset="0"/>
              </a:rPr>
              <a:t>: Complete our application, provide all items from the checklist and mail or email your entire application form in </a:t>
            </a:r>
            <a:r>
              <a:rPr lang="en-US" b="1" dirty="0">
                <a:solidFill>
                  <a:srgbClr val="002060"/>
                </a:solidFill>
                <a:latin typeface="Cambria" panose="02040503050406030204" pitchFamily="18" charset="0"/>
              </a:rPr>
              <a:t>ONE PACKET by October 10 </a:t>
            </a:r>
            <a:r>
              <a:rPr lang="en-US" dirty="0">
                <a:solidFill>
                  <a:srgbClr val="002060"/>
                </a:solidFill>
                <a:latin typeface="Cambria" panose="02040503050406030204" pitchFamily="18" charset="0"/>
              </a:rPr>
              <a:t>to our Rapid City office</a:t>
            </a:r>
            <a:r>
              <a:rPr lang="en-US" b="1" dirty="0">
                <a:solidFill>
                  <a:srgbClr val="002060"/>
                </a:solidFill>
                <a:latin typeface="Cambria" panose="02040503050406030204" pitchFamily="18" charset="0"/>
              </a:rPr>
              <a:t>. </a:t>
            </a:r>
          </a:p>
          <a:p>
            <a:pPr lvl="1"/>
            <a:r>
              <a:rPr lang="en-US" sz="2100" b="1" dirty="0">
                <a:solidFill>
                  <a:srgbClr val="002060"/>
                </a:solidFill>
                <a:latin typeface="Cambria" panose="02040503050406030204" pitchFamily="18" charset="0"/>
              </a:rPr>
              <a:t>Postmarked by October 10, emailed by October 10. </a:t>
            </a:r>
          </a:p>
          <a:p>
            <a:pPr lvl="1"/>
            <a:r>
              <a:rPr lang="en-US" sz="2100" dirty="0">
                <a:solidFill>
                  <a:srgbClr val="002060"/>
                </a:solidFill>
                <a:latin typeface="Cambria" panose="02040503050406030204" pitchFamily="18" charset="0"/>
              </a:rPr>
              <a:t>An application will be </a:t>
            </a:r>
            <a:r>
              <a:rPr lang="en-US" sz="2100" b="1" dirty="0">
                <a:solidFill>
                  <a:srgbClr val="002060"/>
                </a:solidFill>
                <a:latin typeface="Cambria" panose="02040503050406030204" pitchFamily="18" charset="0"/>
              </a:rPr>
              <a:t>considered complete </a:t>
            </a:r>
            <a:r>
              <a:rPr lang="en-US" sz="2100" dirty="0">
                <a:solidFill>
                  <a:srgbClr val="002060"/>
                </a:solidFill>
                <a:latin typeface="Cambria" panose="02040503050406030204" pitchFamily="18" charset="0"/>
              </a:rPr>
              <a:t>when all items on the checklist are compiled and sent as </a:t>
            </a:r>
            <a:r>
              <a:rPr lang="en-US" sz="2100" b="1" dirty="0">
                <a:solidFill>
                  <a:srgbClr val="002060"/>
                </a:solidFill>
                <a:latin typeface="Cambria" panose="02040503050406030204" pitchFamily="18" charset="0"/>
              </a:rPr>
              <a:t>one packet (preferably a .pdf file)</a:t>
            </a:r>
            <a:r>
              <a:rPr lang="en-US" sz="2100" dirty="0">
                <a:solidFill>
                  <a:srgbClr val="002060"/>
                </a:solidFill>
                <a:latin typeface="Cambria" panose="02040503050406030204" pitchFamily="18" charset="0"/>
              </a:rPr>
              <a:t>. Your ACT/SAT score may be the only exception.</a:t>
            </a:r>
          </a:p>
          <a:p>
            <a:pPr lvl="1"/>
            <a:r>
              <a:rPr lang="en-US" sz="2100" b="1" dirty="0">
                <a:solidFill>
                  <a:srgbClr val="002060"/>
                </a:solidFill>
                <a:latin typeface="Cambria" panose="02040503050406030204" pitchFamily="18" charset="0"/>
              </a:rPr>
              <a:t>Please do not send any applications to my Washington, D.C. office. This will result in a delayed application process. </a:t>
            </a:r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943600"/>
          </a:xfrm>
        </p:spPr>
        <p:txBody>
          <a:bodyPr>
            <a:normAutofit/>
          </a:bodyPr>
          <a:lstStyle/>
          <a:p>
            <a:r>
              <a:rPr lang="en-US" b="1" u="sng" dirty="0">
                <a:solidFill>
                  <a:srgbClr val="002060"/>
                </a:solidFill>
                <a:latin typeface="Cambria" panose="02040503050406030204" pitchFamily="18" charset="0"/>
              </a:rPr>
              <a:t>Step 3: Checklist</a:t>
            </a:r>
          </a:p>
          <a:p>
            <a:pPr marL="0" indent="0">
              <a:buNone/>
            </a:pPr>
            <a:endParaRPr lang="en-US" b="1" dirty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pPr lvl="1"/>
            <a:r>
              <a:rPr lang="en-US" sz="2100" b="1" dirty="0">
                <a:solidFill>
                  <a:srgbClr val="002060"/>
                </a:solidFill>
                <a:latin typeface="Cambria" panose="02040503050406030204" pitchFamily="18" charset="0"/>
              </a:rPr>
              <a:t>ACT/SAT SCORE</a:t>
            </a:r>
          </a:p>
          <a:p>
            <a:pPr lvl="2"/>
            <a:r>
              <a:rPr lang="en-US" sz="2100" dirty="0">
                <a:solidFill>
                  <a:srgbClr val="002060"/>
                </a:solidFill>
                <a:latin typeface="Cambria" panose="02040503050406030204" pitchFamily="18" charset="0"/>
              </a:rPr>
              <a:t>Please note that your </a:t>
            </a:r>
            <a:r>
              <a:rPr lang="en-US" sz="2100" b="1" dirty="0">
                <a:solidFill>
                  <a:srgbClr val="002060"/>
                </a:solidFill>
                <a:latin typeface="Cambria" panose="02040503050406030204" pitchFamily="18" charset="0"/>
              </a:rPr>
              <a:t>highest</a:t>
            </a:r>
            <a:r>
              <a:rPr lang="en-US" sz="2100" dirty="0">
                <a:solidFill>
                  <a:srgbClr val="002060"/>
                </a:solidFill>
                <a:latin typeface="Cambria" panose="02040503050406030204" pitchFamily="18" charset="0"/>
              </a:rPr>
              <a:t> ACT/SAT score will be reported to the interview board for consideration.</a:t>
            </a:r>
          </a:p>
          <a:p>
            <a:pPr lvl="2"/>
            <a:r>
              <a:rPr lang="en-US" sz="2100" dirty="0">
                <a:solidFill>
                  <a:srgbClr val="002060"/>
                </a:solidFill>
                <a:latin typeface="Cambria" panose="02040503050406030204" pitchFamily="18" charset="0"/>
              </a:rPr>
              <a:t>Your ACT/SAT score may be </a:t>
            </a:r>
            <a:r>
              <a:rPr lang="en-US" sz="2100" b="1" dirty="0">
                <a:solidFill>
                  <a:srgbClr val="002060"/>
                </a:solidFill>
                <a:latin typeface="Cambria" panose="02040503050406030204" pitchFamily="18" charset="0"/>
              </a:rPr>
              <a:t>the only document sent in separate</a:t>
            </a:r>
            <a:r>
              <a:rPr lang="en-US" sz="2100" dirty="0">
                <a:solidFill>
                  <a:srgbClr val="002060"/>
                </a:solidFill>
                <a:latin typeface="Cambria" panose="02040503050406030204" pitchFamily="18" charset="0"/>
              </a:rPr>
              <a:t> of your complete packet. </a:t>
            </a:r>
          </a:p>
          <a:p>
            <a:pPr marL="685800" lvl="2" indent="0">
              <a:buNone/>
            </a:pPr>
            <a:endParaRPr lang="en-US" sz="2100" dirty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pPr lvl="2"/>
            <a:r>
              <a:rPr lang="en-US" sz="2100" b="1" dirty="0">
                <a:solidFill>
                  <a:srgbClr val="002060"/>
                </a:solidFill>
                <a:latin typeface="Cambria" panose="02040503050406030204" pitchFamily="18" charset="0"/>
              </a:rPr>
              <a:t>Submitting Your Score to My Office</a:t>
            </a:r>
          </a:p>
          <a:p>
            <a:pPr lvl="3"/>
            <a:r>
              <a:rPr lang="en-US" sz="2100" dirty="0">
                <a:solidFill>
                  <a:srgbClr val="002060"/>
                </a:solidFill>
                <a:latin typeface="Cambria" panose="02040503050406030204" pitchFamily="18" charset="0"/>
              </a:rPr>
              <a:t>If you have taken the ACT/SAT, provide your score sheet in your packet.</a:t>
            </a:r>
          </a:p>
          <a:p>
            <a:pPr lvl="3"/>
            <a:r>
              <a:rPr lang="en-US" sz="2100" dirty="0">
                <a:solidFill>
                  <a:srgbClr val="002060"/>
                </a:solidFill>
                <a:latin typeface="Cambria" panose="02040503050406030204" pitchFamily="18" charset="0"/>
              </a:rPr>
              <a:t>If your high school reports your ACT/SAT score on your official transcript, that will be acceptable to include in your packet.</a:t>
            </a:r>
          </a:p>
          <a:p>
            <a:pPr lvl="3"/>
            <a:r>
              <a:rPr lang="en-US" sz="2100" dirty="0">
                <a:solidFill>
                  <a:srgbClr val="002060"/>
                </a:solidFill>
                <a:latin typeface="Cambria" panose="02040503050406030204" pitchFamily="18" charset="0"/>
              </a:rPr>
              <a:t>If you have not taken the ACT/SAT or are planning to take it, send your score directly to us. Use code </a:t>
            </a:r>
            <a:r>
              <a:rPr lang="en-US" sz="2100" b="1" dirty="0">
                <a:solidFill>
                  <a:srgbClr val="002060"/>
                </a:solidFill>
                <a:latin typeface="Cambria" panose="02040503050406030204" pitchFamily="18" charset="0"/>
              </a:rPr>
              <a:t>7182</a:t>
            </a:r>
            <a:r>
              <a:rPr lang="en-US" sz="2100" dirty="0">
                <a:solidFill>
                  <a:srgbClr val="002060"/>
                </a:solidFill>
                <a:latin typeface="Cambria" panose="02040503050406030204" pitchFamily="18" charset="0"/>
              </a:rPr>
              <a:t> for ACT and code </a:t>
            </a:r>
            <a:r>
              <a:rPr lang="en-US" sz="2100" b="1" dirty="0">
                <a:solidFill>
                  <a:srgbClr val="002060"/>
                </a:solidFill>
                <a:latin typeface="Cambria" panose="02040503050406030204" pitchFamily="18" charset="0"/>
              </a:rPr>
              <a:t>6599 </a:t>
            </a:r>
            <a:r>
              <a:rPr lang="en-US" sz="2100" dirty="0">
                <a:solidFill>
                  <a:srgbClr val="002060"/>
                </a:solidFill>
                <a:latin typeface="Cambria" panose="02040503050406030204" pitchFamily="18" charset="0"/>
              </a:rPr>
              <a:t>for SAT to submit scores. </a:t>
            </a:r>
          </a:p>
          <a:p>
            <a:pPr marL="685800" lvl="2" indent="0">
              <a:buNone/>
            </a:pPr>
            <a:endParaRPr lang="en-US" sz="1800" dirty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pPr lvl="1"/>
            <a:endParaRPr lang="en-US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1121</TotalTime>
  <Words>966</Words>
  <Application>Microsoft Office PowerPoint</Application>
  <PresentationFormat>On-screen Show (4:3)</PresentationFormat>
  <Paragraphs>109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Calibri</vt:lpstr>
      <vt:lpstr>Calibri Light</vt:lpstr>
      <vt:lpstr>Cambria</vt:lpstr>
      <vt:lpstr>Wingdings 2</vt:lpstr>
      <vt:lpstr>HDOfficeLightV0</vt:lpstr>
      <vt:lpstr>PowerPoint Presentation</vt:lpstr>
      <vt:lpstr>Office of Senator Mike Rounds</vt:lpstr>
      <vt:lpstr>Nomination vs. Appointment</vt:lpstr>
      <vt:lpstr>Appointment Criteria</vt:lpstr>
      <vt:lpstr>Congressional Nomination Guidelines</vt:lpstr>
      <vt:lpstr>Eligibility</vt:lpstr>
      <vt:lpstr>Qualifications</vt:lpstr>
      <vt:lpstr>Application Procedure</vt:lpstr>
      <vt:lpstr>PowerPoint Presentation</vt:lpstr>
      <vt:lpstr>PowerPoint Presentation</vt:lpstr>
      <vt:lpstr> Timeline</vt:lpstr>
      <vt:lpstr>PowerPoint Presentation</vt:lpstr>
    </vt:vector>
  </TitlesOfParts>
  <Company>U.S. House of Representatives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Ben H</dc:creator>
  <cp:lastModifiedBy>Carmichael, GP (Rounds)</cp:lastModifiedBy>
  <cp:revision>107</cp:revision>
  <cp:lastPrinted>2016-03-01T17:02:59Z</cp:lastPrinted>
  <dcterms:created xsi:type="dcterms:W3CDTF">2013-06-25T15:34:48Z</dcterms:created>
  <dcterms:modified xsi:type="dcterms:W3CDTF">2025-03-24T15:16:48Z</dcterms:modified>
  <cp:contentStatus/>
</cp:coreProperties>
</file>